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3"/>
  </p:notesMasterIdLst>
  <p:sldIdLst>
    <p:sldId id="859" r:id="rId3"/>
    <p:sldId id="1017" r:id="rId4"/>
    <p:sldId id="1018" r:id="rId5"/>
    <p:sldId id="1021" r:id="rId6"/>
    <p:sldId id="1055" r:id="rId7"/>
    <p:sldId id="1020" r:id="rId8"/>
    <p:sldId id="1037" r:id="rId9"/>
    <p:sldId id="1022" r:id="rId10"/>
    <p:sldId id="1056" r:id="rId11"/>
    <p:sldId id="1026" r:id="rId12"/>
    <p:sldId id="1057" r:id="rId13"/>
    <p:sldId id="1030" r:id="rId14"/>
    <p:sldId id="1035" r:id="rId15"/>
    <p:sldId id="1028" r:id="rId16"/>
    <p:sldId id="1058" r:id="rId17"/>
    <p:sldId id="1060" r:id="rId18"/>
    <p:sldId id="1029" r:id="rId19"/>
    <p:sldId id="1042" r:id="rId20"/>
    <p:sldId id="1061" r:id="rId21"/>
    <p:sldId id="1062" r:id="rId22"/>
    <p:sldId id="1032" r:id="rId23"/>
    <p:sldId id="1033" r:id="rId24"/>
    <p:sldId id="1044" r:id="rId25"/>
    <p:sldId id="1063" r:id="rId26"/>
    <p:sldId id="1034" r:id="rId27"/>
    <p:sldId id="1048" r:id="rId28"/>
    <p:sldId id="1064" r:id="rId29"/>
    <p:sldId id="1065" r:id="rId30"/>
    <p:sldId id="1066" r:id="rId31"/>
    <p:sldId id="1067" r:id="rId32"/>
    <p:sldId id="1043" r:id="rId33"/>
    <p:sldId id="1046" r:id="rId34"/>
    <p:sldId id="1068" r:id="rId35"/>
    <p:sldId id="1049" r:id="rId36"/>
    <p:sldId id="1050" r:id="rId37"/>
    <p:sldId id="1051" r:id="rId38"/>
    <p:sldId id="1052" r:id="rId39"/>
    <p:sldId id="1069" r:id="rId40"/>
    <p:sldId id="1070" r:id="rId41"/>
    <p:sldId id="1071" r:id="rId4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2CBBE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notesMaster" Target="notesMasters/notesMaster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a:t>
            </a:r>
            <a:r>
              <a:rPr lang="zh-CN" altLang="en-US" sz="2000" dirty="0" smtClean="0">
                <a:solidFill>
                  <a:prstClr val="black"/>
                </a:solidFill>
                <a:latin typeface="楷体" panose="02010609060101010101" pitchFamily="49" charset="-122"/>
                <a:ea typeface="楷体" panose="02010609060101010101" pitchFamily="49" charset="-122"/>
              </a:rPr>
              <a:t>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22.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1.png"/><Relationship Id="rId3" Type="http://schemas.openxmlformats.org/officeDocument/2006/relationships/image" Target="../media/image19.png"/><Relationship Id="rId2" Type="http://schemas.openxmlformats.org/officeDocument/2006/relationships/image" Target="../media/image25.png"/><Relationship Id="rId1" Type="http://schemas.openxmlformats.org/officeDocument/2006/relationships/image" Target="../media/image24.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image" Target="../media/image26.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28.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3.png"/><Relationship Id="rId2" Type="http://schemas.openxmlformats.org/officeDocument/2006/relationships/image" Target="../media/image19.png"/><Relationship Id="rId1" Type="http://schemas.openxmlformats.org/officeDocument/2006/relationships/image" Target="../media/image32.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3.png"/><Relationship Id="rId2" Type="http://schemas.openxmlformats.org/officeDocument/2006/relationships/image" Target="../media/image34.png"/><Relationship Id="rId1" Type="http://schemas.openxmlformats.org/officeDocument/2006/relationships/image" Target="../media/image21.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6.png"/><Relationship Id="rId2" Type="http://schemas.openxmlformats.org/officeDocument/2006/relationships/image" Target="../media/image19.png"/><Relationship Id="rId1" Type="http://schemas.openxmlformats.org/officeDocument/2006/relationships/image" Target="../media/image35.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6.png"/><Relationship Id="rId2" Type="http://schemas.openxmlformats.org/officeDocument/2006/relationships/image" Target="../media/image21.png"/><Relationship Id="rId1" Type="http://schemas.openxmlformats.org/officeDocument/2006/relationships/image" Target="../media/image37.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2.png"/><Relationship Id="rId1" Type="http://schemas.openxmlformats.org/officeDocument/2006/relationships/image" Target="../media/image41.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3.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4.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5.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8.png"/><Relationship Id="rId2" Type="http://schemas.openxmlformats.org/officeDocument/2006/relationships/image" Target="../media/image48.png"/><Relationship Id="rId1" Type="http://schemas.openxmlformats.org/officeDocument/2006/relationships/image" Target="../media/image47.png"/></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50.png"/><Relationship Id="rId1" Type="http://schemas.openxmlformats.org/officeDocument/2006/relationships/image" Target="../media/image49.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51.pn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3.png"/><Relationship Id="rId2" Type="http://schemas.openxmlformats.org/officeDocument/2006/relationships/image" Target="../media/image19.png"/><Relationship Id="rId1" Type="http://schemas.openxmlformats.org/officeDocument/2006/relationships/image" Target="../media/image52.png"/></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3.png"/><Relationship Id="rId2" Type="http://schemas.openxmlformats.org/officeDocument/2006/relationships/image" Target="../media/image54.png"/><Relationship Id="rId1" Type="http://schemas.openxmlformats.org/officeDocument/2006/relationships/image" Target="../media/image21.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5.png"/></Relationships>
</file>

<file path=ppt/slides/_rels/slide3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7.png"/><Relationship Id="rId2" Type="http://schemas.openxmlformats.org/officeDocument/2006/relationships/image" Target="../media/image19.png"/><Relationship Id="rId1" Type="http://schemas.openxmlformats.org/officeDocument/2006/relationships/image" Target="../media/image56.png"/></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7.png"/><Relationship Id="rId2" Type="http://schemas.openxmlformats.org/officeDocument/2006/relationships/image" Target="../media/image21.png"/><Relationship Id="rId1" Type="http://schemas.openxmlformats.org/officeDocument/2006/relationships/image" Target="../media/image58.png"/></Relationships>
</file>

<file path=ppt/slides/_rels/slide3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60.png"/><Relationship Id="rId3" Type="http://schemas.openxmlformats.org/officeDocument/2006/relationships/image" Target="../media/image19.png"/><Relationship Id="rId2" Type="http://schemas.openxmlformats.org/officeDocument/2006/relationships/image" Target="../media/image57.png"/><Relationship Id="rId1" Type="http://schemas.openxmlformats.org/officeDocument/2006/relationships/image" Target="../media/image59.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4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62.png"/><Relationship Id="rId4" Type="http://schemas.openxmlformats.org/officeDocument/2006/relationships/image" Target="../media/image21.png"/><Relationship Id="rId3" Type="http://schemas.openxmlformats.org/officeDocument/2006/relationships/image" Target="../media/image19.png"/><Relationship Id="rId2" Type="http://schemas.openxmlformats.org/officeDocument/2006/relationships/image" Target="../media/image57.png"/><Relationship Id="rId1" Type="http://schemas.openxmlformats.org/officeDocument/2006/relationships/image" Target="../media/image61.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匀变速直线运动</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的研究</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18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rPr>
              <a:t>3</a:t>
            </a:r>
            <a:r>
              <a:rPr lang="en-US" altLang="zh-CN" sz="4800" b="0" dirty="0">
                <a:solidFill>
                  <a:srgbClr val="000000"/>
                </a:solidFill>
                <a:latin typeface="+mj-ea"/>
                <a:ea typeface="+mj-ea"/>
              </a:rPr>
              <a:t>.</a:t>
            </a:r>
            <a:r>
              <a:rPr lang="zh-CN" altLang="en-US" sz="4800" b="0" dirty="0">
                <a:solidFill>
                  <a:srgbClr val="000000"/>
                </a:solidFill>
                <a:latin typeface="微软雅黑" panose="020B0503020204020204" pitchFamily="34" charset="-122"/>
                <a:ea typeface="微软雅黑" panose="020B0503020204020204" pitchFamily="34" charset="-122"/>
              </a:rPr>
              <a:t>匀变速直线运动的位移与时间的关系</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80;FounderCES"/>
          <p:cNvPicPr/>
          <p:nvPr/>
        </p:nvPicPr>
        <p:blipFill>
          <a:blip r:embed="rId1"/>
          <a:stretch>
            <a:fillRect/>
          </a:stretch>
        </p:blipFill>
        <p:spPr>
          <a:xfrm>
            <a:off x="358412" y="917051"/>
            <a:ext cx="994484" cy="320124"/>
          </a:xfrm>
          <a:prstGeom prst="rect">
            <a:avLst/>
          </a:prstGeom>
        </p:spPr>
      </p:pic>
      <p:pic>
        <p:nvPicPr>
          <p:cNvPr id="7" name="24答案.eps" descr="id:2147491701;FounderCES"/>
          <p:cNvPicPr/>
          <p:nvPr/>
        </p:nvPicPr>
        <p:blipFill>
          <a:blip r:embed="rId2"/>
          <a:stretch>
            <a:fillRect/>
          </a:stretch>
        </p:blipFill>
        <p:spPr>
          <a:xfrm>
            <a:off x="406573" y="6333258"/>
            <a:ext cx="764309" cy="272473"/>
          </a:xfrm>
          <a:prstGeom prst="rect">
            <a:avLst/>
          </a:prstGeom>
        </p:spPr>
      </p:pic>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sz="20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000" b="1" dirty="0" smtClean="0">
                <a:solidFill>
                  <a:srgbClr val="000000"/>
                </a:solidFill>
                <a:ea typeface="宋体" panose="02010600030101010101" pitchFamily="2" charset="-122"/>
                <a:cs typeface="Times New Roman" panose="02020603050405020304" pitchFamily="18" charset="0"/>
              </a:rPr>
              <a:t>·</a:t>
            </a:r>
            <a:r>
              <a:rPr lang="zh-CN" altLang="zh-CN" sz="20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河北保定部分高中开学考</a:t>
            </a:r>
            <a:r>
              <a:rPr lang="en-US" altLang="zh-CN" sz="20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随着人工智能技术的发展，无人驾驶汽车已经成为智能科技的焦点</a:t>
            </a:r>
            <a:r>
              <a:rPr lang="en-US" altLang="zh-CN" sz="20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某封闭测试公路上，某辆装有无人驾驶系统的汽车先后由无人驾驶系统、</a:t>
            </a:r>
            <a:r>
              <a:rPr lang="zh-CN" altLang="zh-CN" sz="2000"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驾驶员驾驶，以此来测试汽车的安全距离</a:t>
            </a:r>
            <a:r>
              <a:rPr lang="en-US" altLang="zh-CN" sz="2000"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已知汽车的安全距离等于反应距离和刹车距离之和，其中反应距离为汽车由驾驶员或无人驾驶系统驾驶时在反应时间内匀速行驶的距离，</a:t>
            </a:r>
            <a:r>
              <a:rPr lang="zh-CN" altLang="zh-CN" sz="2000"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刹车距离为汽车刹车时做匀减速直线运动的距离，测试获得的数据如表所示</a:t>
            </a:r>
            <a:r>
              <a:rPr lang="en-US" altLang="zh-CN" sz="2000"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sz="2000"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000"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无人驾驶系统比驾驶员的反应时间短</a:t>
            </a:r>
            <a:r>
              <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s</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无人驾驶系统驾驶时汽车刹车的加速度大小为</a:t>
            </a:r>
            <a:r>
              <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sz="2000"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若无人驾驶系统驾驶时仅车速变为</a:t>
            </a:r>
            <a:r>
              <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m/s</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则此时汽车的安全距离为</a:t>
            </a:r>
            <a:r>
              <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 m</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若驾驶员驾驶时仅车速变为</a:t>
            </a:r>
            <a:r>
              <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m/s</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则此时汽车的刹车距离为</a:t>
            </a:r>
            <a:r>
              <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108 m</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358412" y="3106724"/>
          <a:ext cx="11488290" cy="1322388"/>
        </p:xfrm>
        <a:graphic>
          <a:graphicData uri="http://schemas.openxmlformats.org/drawingml/2006/table">
            <a:tbl>
              <a:tblPr firstRow="1" firstCol="1" bandRow="1"/>
              <a:tblGrid>
                <a:gridCol w="2123036"/>
                <a:gridCol w="3007635"/>
                <a:gridCol w="3630299"/>
                <a:gridCol w="2727320"/>
              </a:tblGrid>
              <a:tr h="0">
                <a:tc>
                  <a:txBody>
                    <a:bodyPr/>
                    <a:lstStyle/>
                    <a:p>
                      <a:pPr algn="ctr" hangingPunct="0">
                        <a:lnSpc>
                          <a:spcPct val="150000"/>
                        </a:lnSpc>
                        <a:spcAft>
                          <a:spcPts val="0"/>
                        </a:spcAft>
                      </a:pP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0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车速</a:t>
                      </a:r>
                      <a:r>
                        <a:rPr lang="en-US" sz="20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0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反应距离</a:t>
                      </a:r>
                      <a:r>
                        <a:rPr lang="en-US" sz="20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0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0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刹车</a:t>
                      </a:r>
                      <a:r>
                        <a:rPr lang="zh-CN" sz="20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距离</a:t>
                      </a:r>
                      <a:r>
                        <a:rPr lang="en-US" sz="20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0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无人驾驶系统</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72</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驾驶员</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72</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
        <p:nvSpPr>
          <p:cNvPr id="5" name="矩形 4"/>
          <p:cNvSpPr/>
          <p:nvPr/>
        </p:nvSpPr>
        <p:spPr>
          <a:xfrm>
            <a:off x="1249154" y="6261250"/>
            <a:ext cx="370614" cy="400110"/>
          </a:xfrm>
          <a:prstGeom prst="rect">
            <a:avLst/>
          </a:prstGeom>
        </p:spPr>
        <p:txBody>
          <a:bodyPr wrap="none">
            <a:spAutoFit/>
          </a:bodyPr>
          <a:lstStyle/>
          <a:p>
            <a:r>
              <a:rPr lang="en-US" altLang="zh-CN" sz="2000" dirty="0">
                <a:solidFill>
                  <a:srgbClr val="000000"/>
                </a:solidFill>
              </a:rPr>
              <a:t>A</a:t>
            </a:r>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716356"/>
              </a:xfrm>
            </p:spPr>
            <p:txBody>
              <a:bodyPr/>
              <a:lstStyle/>
              <a:p>
                <a:pPr algn="dist" hangingPunct="0">
                  <a:lnSpc>
                    <a:spcPct val="130000"/>
                  </a:lnSpc>
                  <a:spcAft>
                    <a:spcPts val="0"/>
                  </a:spcAft>
                </a:pPr>
                <a:r>
                  <a:rPr lang="en-US" altLang="zh-CN" b="1" spc="-9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9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车速</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i="1" spc="-90"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72 km/h</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m/s</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无人驾驶系统驾驶的反应时间为</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pc="-9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9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spc="-9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pc="-90">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spc="-9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m:rPr>
                            <m:nor/>
                          </m:rPr>
                          <a:rPr lang="en-US" altLang="zh-CN" b="1" i="1" spc="-90"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9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9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spc="-9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𝟐𝟎</m:t>
                        </m:r>
                      </m:den>
                    </m:f>
                  </m:oMath>
                </a14:m>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s</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驾驶员驾驶的反应时间为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num>
                      <m:den>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𝟐𝟎</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根据匀变速直线运动速度与位移的关系式有</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i="1" dirty="0"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endParaRPr>
              </a:p>
              <a:p>
                <a:pPr hangingPunct="0">
                  <a:lnSpc>
                    <a:spcPct val="130000"/>
                  </a:lnSpc>
                  <a:spcAft>
                    <a:spcPts val="0"/>
                  </a:spcAf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𝟒𝟎</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若无人驾驶系统驾驶时仅车速变为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则此时汽车的安全距离为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93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若驾驶员驾驶时仅车速变为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则此时汽车的刹车距离为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716356"/>
              </a:xfrm>
              <a:blipFill rotWithShape="1">
                <a:blip r:embed="rId1"/>
                <a:stretch>
                  <a:fillRect l="-2" t="-13" r="1" b="4"/>
                </a:stretch>
              </a:blipFill>
            </p:spPr>
            <p:txBody>
              <a:bodyPr/>
              <a:lstStyle/>
              <a:p>
                <a:r>
                  <a:rPr lang="zh-CN" altLang="en-US">
                    <a:noFill/>
                  </a:rPr>
                  <a:t> </a:t>
                </a:r>
              </a:p>
            </p:txBody>
          </p:sp>
        </mc:Fallback>
      </mc:AlternateContent>
      <p:pic>
        <p:nvPicPr>
          <p:cNvPr id="3" name="24解析.eps" descr="id:2147491694;FounderCES"/>
          <p:cNvPicPr/>
          <p:nvPr/>
        </p:nvPicPr>
        <p:blipFill>
          <a:blip r:embed="rId2"/>
          <a:stretch>
            <a:fillRect/>
          </a:stretch>
        </p:blipFill>
        <p:spPr>
          <a:xfrm>
            <a:off x="406574" y="1048574"/>
            <a:ext cx="764309" cy="272473"/>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53616" y="908720"/>
            <a:ext cx="968680" cy="342148"/>
          </a:xfrm>
          <a:prstGeom prst="rect">
            <a:avLst/>
          </a:prstGeom>
        </p:spPr>
      </p:pic>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匀变速直线运动</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公式的应用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个基本公式共涉及</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五个物理量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，只要知道其中三个量，就可以求其他两个量，原则上只要应用四式中的两式，任何匀变速直线运动的问题都能解，但往往应用推论式来解更简单</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6" name="表格 5"/>
              <p:cNvGraphicFramePr>
                <a:graphicFrameLocks noGrp="1"/>
              </p:cNvGraphicFramePr>
              <p:nvPr/>
            </p:nvGraphicFramePr>
            <p:xfrm>
              <a:off x="360853" y="1420731"/>
              <a:ext cx="11485849" cy="3258884"/>
            </p:xfrm>
            <a:graphic>
              <a:graphicData uri="http://schemas.openxmlformats.org/drawingml/2006/table">
                <a:tbl>
                  <a:tblPr firstRow="1" firstCol="1" bandRow="1"/>
                  <a:tblGrid>
                    <a:gridCol w="2476349"/>
                    <a:gridCol w="2830113"/>
                    <a:gridCol w="3273467"/>
                    <a:gridCol w="2905920"/>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涉及的物理量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不涉及的物理量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48640">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位移</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8994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末速度</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86677">
                    <a:tc>
                      <a:txBody>
                        <a:bodyPr/>
                        <a:lstStyle/>
                        <a:p>
                          <a:pPr algn="ctr" hangingPunct="0">
                            <a:lnSpc>
                              <a:spcPct val="150000"/>
                            </a:lnSpc>
                            <a:spcAft>
                              <a:spcPts val="0"/>
                            </a:spcAft>
                          </a:pP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ax</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ax</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58508">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6" name="表格 5"/>
              <p:cNvGraphicFramePr>
                <a:graphicFrameLocks noGrp="1"/>
              </p:cNvGraphicFramePr>
              <p:nvPr/>
            </p:nvGraphicFramePr>
            <p:xfrm>
              <a:off x="360853" y="1420731"/>
              <a:ext cx="11485849" cy="3258884"/>
            </p:xfrm>
            <a:graphic>
              <a:graphicData uri="http://schemas.openxmlformats.org/drawingml/2006/table">
                <a:tbl>
                  <a:tblPr firstRow="1" firstCol="1" bandRow="1"/>
                  <a:tblGrid>
                    <a:gridCol w="2476349"/>
                    <a:gridCol w="2830113"/>
                    <a:gridCol w="3273467"/>
                    <a:gridCol w="2905920"/>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涉及的物理量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不涉及的物理量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48640">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位移</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89940">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末速度</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23570">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ax</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77240">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匀变速直线运动规律解题的一般步骤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认真审题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弄清题意和物体的运动过程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必要时要画出物体运动过程的示意图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明确运动过程的已知量和待求量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理清题目的条件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要注意各量单位的统一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规定正方向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一般选取初速度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的方向为正方向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从而确定已知量和未知量的正负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对于无法确定方向的未知量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可以先假设为正方向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待求解后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再根据正负确定所求物理量的方向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根据已知和所求解的物理量选用适当的公式列方程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计算结果并判断其是否符合题意和实际情况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1800;FounderCES"/>
          <p:cNvPicPr/>
          <p:nvPr/>
        </p:nvPicPr>
        <p:blipFill>
          <a:blip r:embed="rId1"/>
          <a:stretch>
            <a:fillRect/>
          </a:stretch>
        </p:blipFill>
        <p:spPr>
          <a:xfrm>
            <a:off x="401413" y="920331"/>
            <a:ext cx="1667741" cy="32904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1"/>
              <p:cNvSpPr txBox="1"/>
              <p:nvPr/>
            </p:nvSpPr>
            <p:spPr bwMode="auto">
              <a:xfrm>
                <a:off x="360854" y="2874452"/>
                <a:ext cx="11485848" cy="825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全程</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的平均速度大小为</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6.90 m/s</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2874452"/>
                <a:ext cx="11485848" cy="825995"/>
              </a:xfrm>
              <a:prstGeom prst="rect">
                <a:avLst/>
              </a:prstGeom>
              <a:blipFill rotWithShape="1">
                <a:blip r:embed="rId1"/>
                <a:stretch>
                  <a:fillRect l="-2" t="-54" r="1" b="-42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典例2.eps" descr="id:2147491708;FounderCES"/>
          <p:cNvPicPr/>
          <p:nvPr/>
        </p:nvPicPr>
        <p:blipFill>
          <a:blip r:embed="rId2"/>
          <a:stretch>
            <a:fillRect/>
          </a:stretch>
        </p:blipFill>
        <p:spPr>
          <a:xfrm>
            <a:off x="375220" y="947359"/>
            <a:ext cx="904076" cy="291022"/>
          </a:xfrm>
          <a:prstGeom prst="rect">
            <a:avLst/>
          </a:prstGeom>
        </p:spPr>
      </p:pic>
      <p:pic>
        <p:nvPicPr>
          <p:cNvPr id="8" name="24答案.eps" descr="id:2147491722;FounderCES"/>
          <p:cNvPicPr/>
          <p:nvPr/>
        </p:nvPicPr>
        <p:blipFill>
          <a:blip r:embed="rId3"/>
          <a:stretch>
            <a:fillRect/>
          </a:stretch>
        </p:blipFill>
        <p:spPr>
          <a:xfrm>
            <a:off x="406574" y="2611234"/>
            <a:ext cx="764309" cy="272473"/>
          </a:xfrm>
          <a:prstGeom prst="rect">
            <a:avLst/>
          </a:prstGeom>
        </p:spPr>
      </p:pic>
      <p:pic>
        <p:nvPicPr>
          <p:cNvPr id="11" name="24解析.eps" descr="id:2147491694;FounderCES"/>
          <p:cNvPicPr/>
          <p:nvPr/>
        </p:nvPicPr>
        <p:blipFill>
          <a:blip r:embed="rId4"/>
          <a:stretch>
            <a:fillRect/>
          </a:stretch>
        </p:blipFill>
        <p:spPr>
          <a:xfrm>
            <a:off x="406574" y="3268269"/>
            <a:ext cx="764309" cy="272473"/>
          </a:xfrm>
          <a:prstGeom prst="rect">
            <a:avLst/>
          </a:prstGeom>
        </p:spPr>
      </p:pic>
      <p:sp>
        <p:nvSpPr>
          <p:cNvPr id="2" name="内容占位符 1"/>
          <p:cNvSpPr>
            <a:spLocks noGrp="1"/>
          </p:cNvSpPr>
          <p:nvPr>
            <p:ph idx="1"/>
          </p:nvPr>
        </p:nvSpPr>
        <p:spPr>
          <a:xfrm>
            <a:off x="360854" y="746120"/>
            <a:ext cx="11485848" cy="1754326"/>
          </a:xfrm>
        </p:spPr>
        <p:txBody>
          <a:bodyPr/>
          <a:lstStyle/>
          <a:p>
            <a:pPr algn="dist" hangingPunct="0">
              <a:spcAft>
                <a:spcPts val="0"/>
              </a:spcAft>
            </a:pPr>
            <a:r>
              <a:rPr lang="en-US" altLang="zh-CN" spc="-90" dirty="0"/>
              <a:t> </a:t>
            </a:r>
            <a:r>
              <a:rPr lang="en-US" altLang="zh-CN" spc="-90" dirty="0" smtClean="0"/>
              <a:t>            </a:t>
            </a:r>
            <a:r>
              <a:rPr lang="zh-CN"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学生</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m</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跑步达标训练，在长直跑道上，王同学先做匀加速直线运动</a:t>
            </a:r>
            <a:r>
              <a:rPr lang="zh-CN"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达到</a:t>
            </a:r>
            <a:endPar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m/s</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，再保持此速度匀速运动，跑完全程的成绩是</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14.5 s</a:t>
            </a:r>
            <a:r>
              <a:rPr lang="en-US" altLang="zh-CN" b="1" spc="-9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对于王同学跑步的过程，求：</a:t>
            </a:r>
            <a:endParaRPr lang="zh-CN" altLang="zh-CN" sz="105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全程平均速度的大小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保留三位有效数字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257780" y="2535287"/>
            <a:ext cx="1261884" cy="461665"/>
          </a:xfrm>
          <a:prstGeom prst="rect">
            <a:avLst/>
          </a:prstGeom>
        </p:spPr>
        <p:txBody>
          <a:bodyPr wrap="none">
            <a:spAutoFit/>
          </a:bodyPr>
          <a:lstStyle/>
          <a:p>
            <a:r>
              <a:rPr lang="en-US" altLang="zh-CN" sz="2400" dirty="0" smtClean="0">
                <a:solidFill>
                  <a:srgbClr val="000000"/>
                </a:solidFill>
              </a:rPr>
              <a:t>6.90 m/s</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2"/>
              <p:cNvSpPr txBox="1"/>
              <p:nvPr/>
            </p:nvSpPr>
            <p:spPr bwMode="auto">
              <a:xfrm>
                <a:off x="360854" y="1892041"/>
                <a:ext cx="11485848" cy="1997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加速过程的时间为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加速过程的位移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匀速过程的位移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时间关系满足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14.5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位移关系满足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2"/>
              <p:cNvSpPr txBox="1">
                <a:spLocks noRot="1" noChangeAspect="1" noMove="1" noResize="1" noEditPoints="1" noAdjustHandles="1" noChangeArrowheads="1" noChangeShapeType="1" noTextEdit="1"/>
              </p:cNvSpPr>
              <p:nvPr/>
            </p:nvSpPr>
            <p:spPr bwMode="auto">
              <a:xfrm>
                <a:off x="360854" y="1892041"/>
                <a:ext cx="11485848" cy="1997983"/>
              </a:xfrm>
              <a:prstGeom prst="rect">
                <a:avLst/>
              </a:prstGeom>
              <a:blipFill rotWithShape="1">
                <a:blip r:embed="rId1"/>
                <a:stretch>
                  <a:fillRect l="-2" t="-19" r="1" b="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匀加速时的加速度大小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91722;FounderCES"/>
          <p:cNvPicPr/>
          <p:nvPr/>
        </p:nvPicPr>
        <p:blipFill>
          <a:blip r:embed="rId2"/>
          <a:stretch>
            <a:fillRect/>
          </a:stretch>
        </p:blipFill>
        <p:spPr>
          <a:xfrm>
            <a:off x="406574" y="1650316"/>
            <a:ext cx="764309" cy="272473"/>
          </a:xfrm>
          <a:prstGeom prst="rect">
            <a:avLst/>
          </a:prstGeom>
        </p:spPr>
      </p:pic>
      <p:pic>
        <p:nvPicPr>
          <p:cNvPr id="11" name="24解析.eps" descr="id:2147491694;FounderCES"/>
          <p:cNvPicPr/>
          <p:nvPr/>
        </p:nvPicPr>
        <p:blipFill>
          <a:blip r:embed="rId3"/>
          <a:stretch>
            <a:fillRect/>
          </a:stretch>
        </p:blipFill>
        <p:spPr>
          <a:xfrm>
            <a:off x="406574" y="2252697"/>
            <a:ext cx="764309" cy="272473"/>
          </a:xfrm>
          <a:prstGeom prst="rect">
            <a:avLst/>
          </a:prstGeom>
        </p:spPr>
      </p:pic>
      <p:sp>
        <p:nvSpPr>
          <p:cNvPr id="3" name="矩形 2"/>
          <p:cNvSpPr/>
          <p:nvPr/>
        </p:nvSpPr>
        <p:spPr>
          <a:xfrm>
            <a:off x="1270670" y="1544961"/>
            <a:ext cx="979755" cy="461665"/>
          </a:xfrm>
          <a:prstGeom prst="rect">
            <a:avLst/>
          </a:prstGeom>
        </p:spPr>
        <p:txBody>
          <a:bodyPr wrap="none">
            <a:spAutoFit/>
          </a:bodyPr>
          <a:lstStyle/>
          <a:p>
            <a:r>
              <a:rPr lang="en-US" altLang="zh-CN" sz="2400" dirty="0" smtClean="0">
                <a:solidFill>
                  <a:srgbClr val="000000"/>
                </a:solidFill>
              </a:rPr>
              <a:t>2 m/s</a:t>
            </a:r>
            <a:r>
              <a:rPr lang="en-US" altLang="zh-CN" sz="2400" baseline="30000" dirty="0" smtClean="0">
                <a:solidFill>
                  <a:srgbClr val="000000"/>
                </a:solidFill>
              </a:rPr>
              <a:t>2</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3"/>
              <p:cNvSpPr txBox="1"/>
              <p:nvPr/>
            </p:nvSpPr>
            <p:spPr bwMode="auto">
              <a:xfrm>
                <a:off x="360854" y="1946611"/>
                <a:ext cx="11485848" cy="88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加速运动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a:t>
                </a:r>
                <a:r>
                  <a:rPr lang="en-US" altLang="zh-CN" b="1" dirty="0" smtClean="0">
                    <a:solidFill>
                      <a:srgbClr val="000000"/>
                    </a:solidFill>
                    <a:latin typeface="Times New Roman" panose="02020603050405020304" pitchFamily="18" charset="0"/>
                    <a:ea typeface="宋体" panose="02010600030101010101" pitchFamily="2" charset="-122"/>
                  </a:rPr>
                  <a:t>3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内的位移</a:t>
                </a:r>
                <a:r>
                  <a:rPr lang="en-US" altLang="zh-CN" b="1" i="1" dirty="0">
                    <a:solidFill>
                      <a:srgbClr val="000000"/>
                    </a:solidFill>
                    <a:latin typeface="Times New Roman" panose="02020603050405020304" pitchFamily="18" charset="0"/>
                    <a:ea typeface="宋体" panose="02010600030101010101" pitchFamily="2" charset="-122"/>
                  </a:rPr>
                  <a:t>x</a:t>
                </a:r>
                <a:r>
                  <a:rPr lang="en-US" altLang="zh-CN" b="1" baseline="-25000" dirty="0">
                    <a:solidFill>
                      <a:srgbClr val="000000"/>
                    </a:solidFill>
                    <a:latin typeface="Times New Roman" panose="02020603050405020304" pitchFamily="18" charset="0"/>
                    <a:ea typeface="宋体" panose="02010600030101010101" pitchFamily="2" charset="-122"/>
                  </a:rPr>
                  <a:t>0</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rPr>
                  <a:t>a</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3 s</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9 m</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rPr>
                  <a:t>4s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内的位移</a:t>
                </a:r>
                <a:r>
                  <a:rPr lang="en-US" altLang="zh-CN" b="1" dirty="0" err="1">
                    <a:solidFill>
                      <a:srgbClr val="000000"/>
                    </a:solidFill>
                    <a:latin typeface="Times New Roman" panose="02020603050405020304" pitchFamily="18" charset="0"/>
                    <a:ea typeface="宋体" panose="02010600030101010101" pitchFamily="2" charset="-122"/>
                  </a:rPr>
                  <a:t>Δ</a:t>
                </a:r>
                <a:r>
                  <a:rPr lang="en-US" altLang="zh-CN" b="1" i="1" dirty="0" err="1">
                    <a:solidFill>
                      <a:srgbClr val="000000"/>
                    </a:solidFill>
                    <a:latin typeface="Times New Roman" panose="02020603050405020304" pitchFamily="18" charset="0"/>
                    <a:ea typeface="宋体" panose="02010600030101010101" pitchFamily="2" charset="-122"/>
                  </a:rPr>
                  <a:t>x</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x</a:t>
                </a:r>
                <a:r>
                  <a:rPr lang="en-US" altLang="zh-CN" b="1" baseline="-25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x</a:t>
                </a:r>
                <a:r>
                  <a:rPr lang="en-US" altLang="zh-CN" b="1" baseline="-25000" dirty="0">
                    <a:solidFill>
                      <a:srgbClr val="000000"/>
                    </a:solidFill>
                    <a:latin typeface="Times New Roman" panose="02020603050405020304" pitchFamily="18" charset="0"/>
                    <a:ea typeface="宋体" panose="02010600030101010101" pitchFamily="2" charset="-122"/>
                  </a:rPr>
                  <a:t>0</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7 m</a:t>
                </a:r>
                <a:r>
                  <a:rPr lang="en-US" altLang="zh-CN" b="1" dirty="0" smtClean="0">
                    <a:solidFill>
                      <a:srgbClr val="000000"/>
                    </a:solidFill>
                    <a:latin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cs typeface="Times New Roman" panose="02020603050405020304" pitchFamily="18" charset="0"/>
                </a:endParaRPr>
              </a:p>
            </p:txBody>
          </p:sp>
        </mc:Choice>
        <mc:Fallback>
          <p:sp>
            <p:nvSpPr>
              <p:cNvPr id="6" name="内容占位符 3"/>
              <p:cNvSpPr txBox="1">
                <a:spLocks noRot="1" noChangeAspect="1" noMove="1" noResize="1" noEditPoints="1" noAdjustHandles="1" noChangeArrowheads="1" noChangeShapeType="1" noTextEdit="1"/>
              </p:cNvSpPr>
              <p:nvPr/>
            </p:nvSpPr>
            <p:spPr bwMode="auto">
              <a:xfrm>
                <a:off x="360854" y="1946611"/>
                <a:ext cx="11485848" cy="889987"/>
              </a:xfrm>
              <a:prstGeom prst="rect">
                <a:avLst/>
              </a:prstGeom>
              <a:blipFill rotWithShape="1">
                <a:blip r:embed="rId1"/>
                <a:stretch>
                  <a:fillRect l="-2" t="-3463" r="1" b="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内的位移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91722;FounderCES"/>
          <p:cNvPicPr/>
          <p:nvPr/>
        </p:nvPicPr>
        <p:blipFill>
          <a:blip r:embed="rId2"/>
          <a:stretch>
            <a:fillRect/>
          </a:stretch>
        </p:blipFill>
        <p:spPr>
          <a:xfrm>
            <a:off x="406574" y="1650316"/>
            <a:ext cx="764309" cy="272473"/>
          </a:xfrm>
          <a:prstGeom prst="rect">
            <a:avLst/>
          </a:prstGeom>
        </p:spPr>
      </p:pic>
      <p:pic>
        <p:nvPicPr>
          <p:cNvPr id="11" name="24解析.eps" descr="id:2147491694;FounderCES"/>
          <p:cNvPicPr/>
          <p:nvPr/>
        </p:nvPicPr>
        <p:blipFill>
          <a:blip r:embed="rId3"/>
          <a:stretch>
            <a:fillRect/>
          </a:stretch>
        </p:blipFill>
        <p:spPr>
          <a:xfrm>
            <a:off x="406574" y="2292431"/>
            <a:ext cx="764309" cy="272473"/>
          </a:xfrm>
          <a:prstGeom prst="rect">
            <a:avLst/>
          </a:prstGeom>
        </p:spPr>
      </p:pic>
      <p:sp>
        <p:nvSpPr>
          <p:cNvPr id="3" name="矩形 2"/>
          <p:cNvSpPr/>
          <p:nvPr/>
        </p:nvSpPr>
        <p:spPr>
          <a:xfrm>
            <a:off x="1205367" y="1569276"/>
            <a:ext cx="671979" cy="461665"/>
          </a:xfrm>
          <a:prstGeom prst="rect">
            <a:avLst/>
          </a:prstGeom>
        </p:spPr>
        <p:txBody>
          <a:bodyPr wrap="none">
            <a:spAutoFit/>
          </a:bodyPr>
          <a:lstStyle/>
          <a:p>
            <a:r>
              <a:rPr lang="en-US" altLang="zh-CN" sz="2400" dirty="0" smtClean="0">
                <a:solidFill>
                  <a:srgbClr val="000000"/>
                </a:solidFill>
              </a:rPr>
              <a:t>7 m</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1"/>
              <p:cNvSpPr txBox="1"/>
              <p:nvPr/>
            </p:nvSpPr>
            <p:spPr bwMode="auto">
              <a:xfrm>
                <a:off x="360854" y="746120"/>
                <a:ext cx="11485848" cy="2517420"/>
              </a:xfrm>
              <a:prstGeom prst="rect">
                <a:avLst/>
              </a:prstGeom>
              <a:solidFill>
                <a:srgbClr val="E3F2E7"/>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解题分析时应先通览全题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弄清题目涉及的物理量中哪些是已知量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哪些是要求的量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题目中既不涉及也不求解位移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就选用不含</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的公式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既不涉及也不求解末速度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就选用公式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既不涉及也不求解时间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就选用公式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ax</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746120"/>
                <a:ext cx="11485848" cy="2517420"/>
              </a:xfrm>
              <a:prstGeom prst="rect">
                <a:avLst/>
              </a:prstGeom>
              <a:blipFill rotWithShape="1">
                <a:blip r:embed="rId1"/>
                <a:stretch>
                  <a:fillRect l="-2" t="-25" r="1" b="-1225"/>
                </a:stretch>
              </a:blipFill>
              <a:ln>
                <a:noFill/>
              </a:ln>
            </p:spPr>
            <p:txBody>
              <a:bodyPr/>
              <a:lstStyle/>
              <a:p>
                <a:r>
                  <a:rPr lang="zh-CN" altLang="en-US">
                    <a:noFill/>
                  </a:rPr>
                  <a:t> </a:t>
                </a:r>
              </a:p>
            </p:txBody>
          </p:sp>
        </mc:Fallback>
      </mc:AlternateContent>
      <p:pic>
        <p:nvPicPr>
          <p:cNvPr id="4" name="关键提醒.eps" descr="id:2147491800;FounderCES"/>
          <p:cNvPicPr/>
          <p:nvPr/>
        </p:nvPicPr>
        <p:blipFill>
          <a:blip r:embed="rId2"/>
          <a:stretch>
            <a:fillRect/>
          </a:stretch>
        </p:blipFill>
        <p:spPr>
          <a:xfrm>
            <a:off x="417332" y="931089"/>
            <a:ext cx="1667741" cy="329045"/>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nvGraphicFramePr>
        <p:xfrm>
          <a:off x="360854" y="1484784"/>
          <a:ext cx="11485848" cy="4989503"/>
        </p:xfrm>
        <a:graphic>
          <a:graphicData uri="http://schemas.openxmlformats.org/drawingml/2006/table">
            <a:tbl>
              <a:tblPr firstRow="1" firstCol="1" bandRow="1"/>
              <a:tblGrid>
                <a:gridCol w="621784"/>
                <a:gridCol w="1080120"/>
                <a:gridCol w="4104456"/>
                <a:gridCol w="5679488"/>
              </a:tblGrid>
              <a:tr h="230916">
                <a:tc gridSpan="2">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613" marR="561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613" marR="561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描述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613" marR="561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613" marR="561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00383">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交点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表示两物体相遇的位置和时刻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613" marR="561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表示两物体在该时刻速度相同</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613" marR="561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85116">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极值点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表示该时刻物体的速度方向发生改变</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613" marR="561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表示该时刻物体的加速度方向发生改变</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613" marR="561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4" name="图片 3"/>
          <p:cNvPicPr>
            <a:picLocks noChangeAspect="1"/>
          </p:cNvPicPr>
          <p:nvPr/>
        </p:nvPicPr>
        <p:blipFill>
          <a:blip r:embed="rId1"/>
          <a:stretch>
            <a:fillRect/>
          </a:stretch>
        </p:blipFill>
        <p:spPr>
          <a:xfrm>
            <a:off x="360854" y="899327"/>
            <a:ext cx="981824" cy="342567"/>
          </a:xfrm>
          <a:prstGeom prst="rect">
            <a:avLst/>
          </a:prstGeom>
        </p:spPr>
      </p:pic>
      <p:sp>
        <p:nvSpPr>
          <p:cNvPr id="2" name="内容占位符 1"/>
          <p:cNvSpPr>
            <a:spLocks noGrp="1"/>
          </p:cNvSpPr>
          <p:nvPr>
            <p:ph idx="1"/>
          </p:nvPr>
        </p:nvSpPr>
        <p:spPr>
          <a:xfrm>
            <a:off x="360854" y="746120"/>
            <a:ext cx="11485848" cy="645160"/>
          </a:xfrm>
        </p:spPr>
        <p:txBody>
          <a:bodyPr/>
          <a:lstStyle/>
          <a:p>
            <a:r>
              <a:rPr lang="en-US" altLang="zh-CN" dirty="0"/>
              <a:t> </a:t>
            </a:r>
            <a:r>
              <a:rPr lang="en-US" altLang="zh-CN" dirty="0" smtClean="0"/>
              <a:t>            </a:t>
            </a:r>
            <a:r>
              <a:rPr lang="en-US" altLang="zh-CN" b="1" i="1" dirty="0" smtClean="0">
                <a:solidFill>
                  <a:srgbClr val="00A451"/>
                </a:solidFill>
                <a:latin typeface="Times New Roman" panose="02020603050405020304" pitchFamily="18" charset="0"/>
                <a:ea typeface="宋体" panose="02010600030101010101" pitchFamily="2" charset="-122"/>
              </a:rPr>
              <a:t> </a:t>
            </a:r>
            <a:r>
              <a:rPr lang="en-US" altLang="zh-CN" b="1" i="1" dirty="0">
                <a:solidFill>
                  <a:srgbClr val="00A451"/>
                </a:solidFill>
                <a:latin typeface="Times New Roman" panose="02020603050405020304" pitchFamily="18" charset="0"/>
                <a:ea typeface="宋体" panose="02010600030101010101" pitchFamily="2" charset="-122"/>
              </a:rPr>
              <a:t>x</a:t>
            </a:r>
            <a:r>
              <a:rPr lang="en-US" altLang="zh-CN" b="1" dirty="0">
                <a:solidFill>
                  <a:srgbClr val="00A451"/>
                </a:solidFill>
                <a:ea typeface="宋体" panose="02010600030101010101" pitchFamily="2" charset="-122"/>
                <a:cs typeface="Times New Roman" panose="02020603050405020304" pitchFamily="18" charset="0"/>
              </a:rPr>
              <a:t>-</a:t>
            </a:r>
            <a:r>
              <a:rPr lang="en-US" altLang="zh-CN" b="1" i="1" dirty="0">
                <a:solidFill>
                  <a:srgbClr val="00A451"/>
                </a:solidFill>
                <a:latin typeface="Times New Roman" panose="02020603050405020304" pitchFamily="18" charset="0"/>
                <a:ea typeface="宋体" panose="02010600030101010101" pitchFamily="2" charset="-122"/>
              </a:rPr>
              <a:t>t</a:t>
            </a:r>
            <a:r>
              <a:rPr lang="zh-CN" altLang="zh-CN" b="1" dirty="0">
                <a:solidFill>
                  <a:srgbClr val="00A451"/>
                </a:solidFill>
                <a:ea typeface="宋体" panose="02010600030101010101" pitchFamily="2" charset="-122"/>
                <a:cs typeface="Times New Roman" panose="02020603050405020304" pitchFamily="18" charset="0"/>
              </a:rPr>
              <a:t>、</a:t>
            </a:r>
            <a:r>
              <a:rPr lang="en-US" altLang="zh-CN" b="1" i="1" dirty="0">
                <a:solidFill>
                  <a:srgbClr val="00A451"/>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A451"/>
                </a:solidFill>
                <a:ea typeface="宋体" panose="02010600030101010101" pitchFamily="2" charset="-122"/>
                <a:cs typeface="Times New Roman" panose="02020603050405020304" pitchFamily="18" charset="0"/>
              </a:rPr>
              <a:t>-</a:t>
            </a:r>
            <a:r>
              <a:rPr lang="en-US" altLang="zh-CN" b="1" i="1" dirty="0">
                <a:solidFill>
                  <a:srgbClr val="00A451"/>
                </a:solidFill>
                <a:latin typeface="Times New Roman" panose="02020603050405020304" pitchFamily="18" charset="0"/>
                <a:ea typeface="宋体" panose="02010600030101010101" pitchFamily="2" charset="-122"/>
              </a:rPr>
              <a:t>t</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图像的</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比较</a:t>
            </a:r>
            <a:r>
              <a:rPr lang="en-US" altLang="zh-CN" dirty="0" smtClean="0"/>
              <a:t>	</a:t>
            </a:r>
            <a:endParaRPr lang="zh-CN" altLang="en-US" dirty="0"/>
          </a:p>
        </p:txBody>
      </p:sp>
      <p:pic>
        <p:nvPicPr>
          <p:cNvPr id="5" name="fg461.jpg"/>
          <p:cNvPicPr/>
          <p:nvPr/>
        </p:nvPicPr>
        <p:blipFill>
          <a:blip r:embed="rId2"/>
          <a:stretch>
            <a:fillRect/>
          </a:stretch>
        </p:blipFill>
        <p:spPr>
          <a:xfrm>
            <a:off x="2494806" y="2093826"/>
            <a:ext cx="3275330" cy="2442845"/>
          </a:xfrm>
          <a:prstGeom prst="rect">
            <a:avLst/>
          </a:prstGeom>
        </p:spPr>
      </p:pic>
      <p:pic>
        <p:nvPicPr>
          <p:cNvPr id="6" name="fg462.jpg"/>
          <p:cNvPicPr/>
          <p:nvPr/>
        </p:nvPicPr>
        <p:blipFill>
          <a:blip r:embed="rId3"/>
          <a:stretch>
            <a:fillRect/>
          </a:stretch>
        </p:blipFill>
        <p:spPr>
          <a:xfrm>
            <a:off x="7391350" y="2250534"/>
            <a:ext cx="3190875" cy="221234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342025" y="884664"/>
          <a:ext cx="11503063" cy="3840480"/>
        </p:xfrm>
        <a:graphic>
          <a:graphicData uri="http://schemas.openxmlformats.org/drawingml/2006/table">
            <a:tbl>
              <a:tblPr firstRow="1" firstCol="1" bandRow="1"/>
              <a:tblGrid>
                <a:gridCol w="1709975"/>
                <a:gridCol w="4464496"/>
                <a:gridCol w="5328592"/>
              </a:tblGrid>
              <a:tr h="149866">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3" marR="36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3" marR="36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82836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若为平行于时间轴的直线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表示物体静止</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若为倾斜直线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表示物体做匀速直线运动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若为曲线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表示物体做变速直线运动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3" marR="36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若为平行于时间轴的直线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表示物体做匀速直线运动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若为倾斜直线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表示物体做匀变速直线运动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若为曲线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表示物体做变加速直线运动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3" marR="36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893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斜率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斜率大小表示速度大小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斜率正负表示速度方向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3" marR="36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斜率大小表示加速度大小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斜率正负表示加速度方向</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3" marR="36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0716"/>
            <a:ext cx="11485848" cy="2861310"/>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匀变速直线运动</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的位移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匀速直线运动的位移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做匀速直线运动的物体在时间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内的位移为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做匀速直线运动的物体，其</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图像是一条平行于时间轴的直线，其位移在数值上等于</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图像与对应的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时间轴所围的矩形的面积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360854" y="1620174"/>
            <a:ext cx="1254116" cy="369395"/>
          </a:xfrm>
          <a:prstGeom prst="rect">
            <a:avLst/>
          </a:prstGeom>
        </p:spPr>
      </p:pic>
      <p:pic>
        <p:nvPicPr>
          <p:cNvPr id="6" name="24知识过.eps" descr="id:2147491630;FounderCES"/>
          <p:cNvPicPr/>
          <p:nvPr/>
        </p:nvPicPr>
        <p:blipFill>
          <a:blip r:embed="rId2">
            <a:clrChange>
              <a:clrFrom>
                <a:srgbClr val="000000">
                  <a:alpha val="0"/>
                </a:srgbClr>
              </a:clrFrom>
              <a:clrTo>
                <a:srgbClr val="000000">
                  <a:alpha val="0"/>
                </a:srgbClr>
              </a:clrTo>
            </a:clrChange>
          </a:blip>
          <a:stretch>
            <a:fillRect/>
          </a:stretch>
        </p:blipFill>
        <p:spPr>
          <a:xfrm>
            <a:off x="2188368" y="804441"/>
            <a:ext cx="7723262" cy="536327"/>
          </a:xfrm>
          <a:prstGeom prst="rect">
            <a:avLst/>
          </a:prstGeom>
        </p:spPr>
      </p:pic>
      <p:pic>
        <p:nvPicPr>
          <p:cNvPr id="4" name="图片 3"/>
          <p:cNvPicPr>
            <a:picLocks noChangeAspect="1"/>
          </p:cNvPicPr>
          <p:nvPr/>
        </p:nvPicPr>
        <p:blipFill>
          <a:blip r:embed="rId3"/>
          <a:stretch>
            <a:fillRect/>
          </a:stretch>
        </p:blipFill>
        <p:spPr>
          <a:xfrm>
            <a:off x="3744042" y="4293096"/>
            <a:ext cx="4353785" cy="1804421"/>
          </a:xfrm>
          <a:prstGeom prst="rect">
            <a:avLst/>
          </a:prstGeom>
        </p:spPr>
      </p:pic>
      <p:sp>
        <p:nvSpPr>
          <p:cNvPr id="7" name="矩形 6"/>
          <p:cNvSpPr/>
          <p:nvPr/>
        </p:nvSpPr>
        <p:spPr>
          <a:xfrm>
            <a:off x="4403531" y="6097517"/>
            <a:ext cx="3034805"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甲</a:t>
            </a:r>
            <a:r>
              <a:rPr lang="zh-CN" altLang="zh-CN" sz="2400" dirty="0">
                <a:solidFill>
                  <a:srgbClr val="000000"/>
                </a:solidFill>
                <a:ea typeface="Times New Roman" panose="02020603050405020304" pitchFamily="18" charset="0"/>
              </a:rPr>
              <a:t> </a:t>
            </a:r>
            <a:r>
              <a:rPr lang="en-US" altLang="zh-CN" sz="2400" dirty="0">
                <a:solidFill>
                  <a:srgbClr val="000000"/>
                </a:solidFill>
                <a:ea typeface="Times New Roman" panose="02020603050405020304" pitchFamily="18" charset="0"/>
              </a:rPr>
              <a:t>           </a:t>
            </a:r>
            <a:r>
              <a:rPr lang="en-US" altLang="zh-CN" sz="2400" dirty="0" smtClean="0">
                <a:solidFill>
                  <a:srgbClr val="000000"/>
                </a:solidFill>
                <a:ea typeface="Times New Roman" panose="02020603050405020304" pitchFamily="18" charset="0"/>
              </a:rPr>
              <a:t>                 </a:t>
            </a:r>
            <a:r>
              <a:rPr lang="zh-CN" altLang="zh-CN" sz="2400" dirty="0">
                <a:solidFill>
                  <a:srgbClr val="000000"/>
                </a:solidFill>
                <a:ea typeface="楷体" panose="02010609060101010101" pitchFamily="49" charset="-122"/>
                <a:cs typeface="Times New Roman" panose="02020603050405020304" pitchFamily="18" charset="0"/>
              </a:rPr>
              <a:t>乙</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352783" y="836712"/>
          <a:ext cx="11503063" cy="3291840"/>
        </p:xfrm>
        <a:graphic>
          <a:graphicData uri="http://schemas.openxmlformats.org/drawingml/2006/table">
            <a:tbl>
              <a:tblPr firstRow="1" firstCol="1" bandRow="1"/>
              <a:tblGrid>
                <a:gridCol w="701863"/>
                <a:gridCol w="1008112"/>
                <a:gridCol w="4464496"/>
                <a:gridCol w="5328592"/>
              </a:tblGrid>
              <a:tr h="149866">
                <a:tc gridSpan="2">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3" marR="36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3" marR="36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359679">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截距</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纵截距</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时刻物体的位置</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3" marR="36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时刻物体的速度</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3" marR="36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29706">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横截距</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表示物体位置在原点的时刻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3" marR="36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表示物体速度为零的时刻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3" marR="36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168957">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图像与时间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轴所围面积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无实际意义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3" marR="36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表示对应时间内物体运动的位移</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若图像与时间轴有交叉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总位移为上、下面积的代数差</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3" marR="36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3105"/>
          </a:xfrm>
        </p:spPr>
        <p:txBody>
          <a:bodyPr/>
          <a:lstStyle/>
          <a:p>
            <a:pPr hangingPunct="0">
              <a:spcAft>
                <a:spcPts val="0"/>
              </a:spcAft>
            </a:pP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dirty="0">
                <a:solidFill>
                  <a:srgbClr val="000000"/>
                </a:solidFill>
                <a:ea typeface="+mj-ea"/>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山东烟台期中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甲、乙两车由同一位置出发，沿同一方向在平直道路上行驶，它们运动的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图像如图所示，其中甲车做匀变速直线运动，它的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图像为抛物线的一部分，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时对应图像的最高点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该点的切线与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轴平行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；乙车的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图像为直线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过程中，下列说法正确的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甲车的初速度为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乙车的初速度为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m/s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甲车的加速度为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甲、乙两车在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144 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3.eps" descr="id:2147491744;FounderCES"/>
          <p:cNvPicPr/>
          <p:nvPr/>
        </p:nvPicPr>
        <p:blipFill>
          <a:blip r:embed="rId1"/>
          <a:stretch>
            <a:fillRect/>
          </a:stretch>
        </p:blipFill>
        <p:spPr>
          <a:xfrm>
            <a:off x="375220" y="937834"/>
            <a:ext cx="904076" cy="291022"/>
          </a:xfrm>
          <a:prstGeom prst="rect">
            <a:avLst/>
          </a:prstGeom>
        </p:spPr>
      </p:pic>
      <p:pic>
        <p:nvPicPr>
          <p:cNvPr id="6" name="24答案.eps" descr="id:2147491765;FounderCES"/>
          <p:cNvPicPr/>
          <p:nvPr/>
        </p:nvPicPr>
        <p:blipFill>
          <a:blip r:embed="rId2"/>
          <a:stretch>
            <a:fillRect/>
          </a:stretch>
        </p:blipFill>
        <p:spPr>
          <a:xfrm>
            <a:off x="406574" y="5438196"/>
            <a:ext cx="764309" cy="272473"/>
          </a:xfrm>
          <a:prstGeom prst="rect">
            <a:avLst/>
          </a:prstGeom>
        </p:spPr>
      </p:pic>
      <p:pic>
        <p:nvPicPr>
          <p:cNvPr id="7" name="ef559.jpg" descr="id:2147493204;FounderCES"/>
          <p:cNvPicPr/>
          <p:nvPr/>
        </p:nvPicPr>
        <p:blipFill>
          <a:blip r:embed="rId3"/>
          <a:stretch>
            <a:fillRect/>
          </a:stretch>
        </p:blipFill>
        <p:spPr>
          <a:xfrm>
            <a:off x="5735166" y="3057558"/>
            <a:ext cx="2304256" cy="2531681"/>
          </a:xfrm>
          <a:prstGeom prst="rect">
            <a:avLst/>
          </a:prstGeom>
        </p:spPr>
      </p:pic>
      <p:sp>
        <p:nvSpPr>
          <p:cNvPr id="3" name="矩形 2"/>
          <p:cNvSpPr/>
          <p:nvPr/>
        </p:nvSpPr>
        <p:spPr>
          <a:xfrm>
            <a:off x="1251659" y="5343599"/>
            <a:ext cx="1454244" cy="461665"/>
          </a:xfrm>
          <a:prstGeom prst="rect">
            <a:avLst/>
          </a:prstGeom>
        </p:spPr>
        <p:txBody>
          <a:bodyPr wrap="none">
            <a:spAutoFit/>
          </a:bodyPr>
          <a:lstStyle/>
          <a:p>
            <a:r>
              <a:rPr lang="en-US" altLang="zh-CN" sz="2400" dirty="0">
                <a:solidFill>
                  <a:srgbClr val="000000"/>
                </a:solidFill>
              </a:rPr>
              <a:t>A</a:t>
            </a:r>
            <a:r>
              <a:rPr lang="zh-CN" altLang="zh-CN" sz="2400" dirty="0">
                <a:solidFill>
                  <a:srgbClr val="000000"/>
                </a:solidFill>
                <a:cs typeface="Times New Roman" panose="02020603050405020304" pitchFamily="18" charset="0"/>
              </a:rPr>
              <a:t>、</a:t>
            </a:r>
            <a:r>
              <a:rPr lang="en-US" altLang="zh-CN" sz="2400" dirty="0">
                <a:solidFill>
                  <a:srgbClr val="000000"/>
                </a:solidFill>
              </a:rPr>
              <a:t>B</a:t>
            </a:r>
            <a:r>
              <a:rPr lang="zh-CN" altLang="zh-CN" sz="2400" dirty="0">
                <a:solidFill>
                  <a:srgbClr val="000000"/>
                </a:solidFill>
                <a:cs typeface="Times New Roman" panose="02020603050405020304" pitchFamily="18" charset="0"/>
              </a:rPr>
              <a:t>、</a:t>
            </a:r>
            <a:r>
              <a:rPr lang="en-US" altLang="zh-CN" sz="2400" dirty="0">
                <a:solidFill>
                  <a:srgbClr val="000000"/>
                </a:solidFill>
              </a:rPr>
              <a:t>D</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1"/>
          <a:stretch>
            <a:fillRect/>
          </a:stretch>
        </p:blipFill>
        <p:spPr>
          <a:xfrm>
            <a:off x="406574" y="948222"/>
            <a:ext cx="764309" cy="272473"/>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755515"/>
              </a:xfrm>
            </p:spPr>
            <p:txBody>
              <a:bodyPr/>
              <a:lstStyle/>
              <a:p>
                <a:pPr algn="dist" hangingPunct="0">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时甲车对应图像的最高点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的斜率为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此时甲车的速度为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甲车做匀减速直线运动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根据匀变速直线运动规律有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根据逆向思维可知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甲车在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的位移为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则甲、乙两车在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144 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处相遇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乙车做匀速直线运动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755515"/>
              </a:xfrm>
              <a:blipFill rotWithShape="1">
                <a:blip r:embed="rId2"/>
                <a:stretch>
                  <a:fillRect l="-2" t="-17" r="1" b="3"/>
                </a:stretch>
              </a:blipFill>
            </p:spPr>
            <p:txBody>
              <a:bodyPr/>
              <a:lstStyle/>
              <a:p>
                <a:r>
                  <a:rPr lang="zh-CN" altLang="en-US">
                    <a:noFill/>
                  </a:rPr>
                  <a:t> </a:t>
                </a:r>
              </a:p>
            </p:txBody>
          </p:sp>
        </mc:Fallback>
      </mc:AlternateContent>
      <p:pic>
        <p:nvPicPr>
          <p:cNvPr id="4" name="ef559.jpg" descr="id:2147493204;FounderCES"/>
          <p:cNvPicPr/>
          <p:nvPr/>
        </p:nvPicPr>
        <p:blipFill>
          <a:blip r:embed="rId3"/>
          <a:stretch>
            <a:fillRect/>
          </a:stretch>
        </p:blipFill>
        <p:spPr>
          <a:xfrm>
            <a:off x="6455246" y="3717032"/>
            <a:ext cx="2304256" cy="2531681"/>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4566" y="924805"/>
            <a:ext cx="968152" cy="321706"/>
          </a:xfrm>
          <a:prstGeom prst="rect">
            <a:avLst/>
          </a:prstGeom>
        </p:spPr>
      </p:pic>
      <p:pic>
        <p:nvPicPr>
          <p:cNvPr id="5" name="24答案.eps" descr="id:2147491722;FounderCES"/>
          <p:cNvPicPr/>
          <p:nvPr/>
        </p:nvPicPr>
        <p:blipFill>
          <a:blip r:embed="rId2"/>
          <a:stretch>
            <a:fillRect/>
          </a:stretch>
        </p:blipFill>
        <p:spPr>
          <a:xfrm>
            <a:off x="406574" y="4284262"/>
            <a:ext cx="764309" cy="272473"/>
          </a:xfrm>
          <a:prstGeom prst="rect">
            <a:avLst/>
          </a:prstGeom>
        </p:spPr>
      </p:pic>
      <p:sp>
        <p:nvSpPr>
          <p:cNvPr id="4" name="内容占位符 3"/>
          <p:cNvSpPr>
            <a:spLocks noGrp="1"/>
          </p:cNvSpPr>
          <p:nvPr>
            <p:ph idx="1"/>
          </p:nvPr>
        </p:nvSpPr>
        <p:spPr>
          <a:xfrm>
            <a:off x="360854" y="746120"/>
            <a:ext cx="11485848" cy="341503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春节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烟花会演中常伴随无人机表演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如图所示是两架无人机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同时从同一地点竖直向上飞行的</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无人机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的加速度向下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无人机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飞到了最高点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两架无人机的平均速度相等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无人机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的位移小于无人机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as1005.jpg" descr="id:2147493225;FounderCES"/>
          <p:cNvPicPr/>
          <p:nvPr/>
        </p:nvPicPr>
        <p:blipFill>
          <a:blip r:embed="rId3"/>
          <a:stretch>
            <a:fillRect/>
          </a:stretch>
        </p:blipFill>
        <p:spPr>
          <a:xfrm>
            <a:off x="7535366" y="1700808"/>
            <a:ext cx="2664995" cy="2270447"/>
          </a:xfrm>
          <a:prstGeom prst="rect">
            <a:avLst/>
          </a:prstGeom>
        </p:spPr>
      </p:pic>
      <p:sp>
        <p:nvSpPr>
          <p:cNvPr id="8" name="矩形 7"/>
          <p:cNvSpPr/>
          <p:nvPr/>
        </p:nvSpPr>
        <p:spPr>
          <a:xfrm>
            <a:off x="1247844" y="4211181"/>
            <a:ext cx="407484" cy="461665"/>
          </a:xfrm>
          <a:prstGeom prst="rect">
            <a:avLst/>
          </a:prstGeom>
        </p:spPr>
        <p:txBody>
          <a:bodyPr wrap="square">
            <a:spAutoFit/>
          </a:bodyPr>
          <a:lstStyle/>
          <a:p>
            <a:r>
              <a:rPr lang="en-US" altLang="zh-CN" sz="2400" dirty="0">
                <a:solidFill>
                  <a:srgbClr val="000000"/>
                </a:solidFill>
              </a:rPr>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38475"/>
              </a:xfrm>
            </p:spPr>
            <p:txBody>
              <a:bodyPr/>
              <a:lstStyle/>
              <a:p>
                <a:pPr hangingPunct="0">
                  <a:spcAft>
                    <a:spcPts val="0"/>
                  </a:spcAft>
                </a:pPr>
                <a:r>
                  <a:rPr lang="en-US" altLang="zh-CN" dirty="0"/>
                  <a:t> </a:t>
                </a:r>
                <a:r>
                  <a:rPr lang="en-US" altLang="zh-CN" dirty="0" smtClean="0"/>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内无人机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向上做匀加速直线运动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无人机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的加速度向上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轴围成的面积表示位移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无人机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飞到了最高点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由几何知识可知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内两无人机的位移相同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根据平均速度的定义式</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两架无人机的平均速度相等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无人机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的位移大于无人机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的位移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038475"/>
              </a:xfrm>
              <a:blipFill rotWithShape="1">
                <a:blip r:embed="rId1"/>
                <a:stretch>
                  <a:fillRect l="-2" t="-21" r="1" b="21"/>
                </a:stretch>
              </a:blipFill>
            </p:spPr>
            <p:txBody>
              <a:bodyPr/>
              <a:lstStyle/>
              <a:p>
                <a:r>
                  <a:rPr lang="zh-CN" altLang="en-US">
                    <a:noFill/>
                  </a:rPr>
                  <a:t> </a:t>
                </a:r>
              </a:p>
            </p:txBody>
          </p:sp>
        </mc:Fallback>
      </mc:AlternateContent>
      <p:pic>
        <p:nvPicPr>
          <p:cNvPr id="3" name="24解析.eps" descr="id:2147491694;FounderCES"/>
          <p:cNvPicPr/>
          <p:nvPr/>
        </p:nvPicPr>
        <p:blipFill>
          <a:blip r:embed="rId2"/>
          <a:stretch>
            <a:fillRect/>
          </a:stretch>
        </p:blipFill>
        <p:spPr>
          <a:xfrm>
            <a:off x="406574" y="969970"/>
            <a:ext cx="764309" cy="272473"/>
          </a:xfrm>
          <a:prstGeom prst="rect">
            <a:avLst/>
          </a:prstGeom>
        </p:spPr>
      </p:pic>
      <p:pic>
        <p:nvPicPr>
          <p:cNvPr id="4" name="as1005.jpg" descr="id:2147493225;FounderCES"/>
          <p:cNvPicPr/>
          <p:nvPr/>
        </p:nvPicPr>
        <p:blipFill>
          <a:blip r:embed="rId3"/>
          <a:stretch>
            <a:fillRect/>
          </a:stretch>
        </p:blipFill>
        <p:spPr>
          <a:xfrm>
            <a:off x="5231110" y="3933056"/>
            <a:ext cx="2664995" cy="2270447"/>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速度</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时间图像中巧得四个运动学物理量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运动速度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从速度轴上直接读出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运动时间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从时间轴上直接读出时刻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取差得到运动时间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运动的加速度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从图像的斜率得到加速度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斜率的大小表示加速度的大小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斜率的正负表示加速度的方向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运动的位移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从图像与时间轴围成的面积得到位移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时间轴以上的面积表示位移方向与规定的正方向相同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时间轴以下的面积表示位移方向与规定的正方向相反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02382" y="793745"/>
            <a:ext cx="1844833" cy="473135"/>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914710" y="3573016"/>
            <a:ext cx="2156160" cy="792087"/>
          </a:xfrm>
          <a:prstGeom prst="rect">
            <a:avLst/>
          </a:prstGeom>
        </p:spPr>
      </p:pic>
      <p:pic>
        <p:nvPicPr>
          <p:cNvPr id="4" name="图片 3"/>
          <p:cNvPicPr>
            <a:picLocks noChangeAspect="1"/>
          </p:cNvPicPr>
          <p:nvPr/>
        </p:nvPicPr>
        <p:blipFill>
          <a:blip r:embed="rId2"/>
          <a:stretch>
            <a:fillRect/>
          </a:stretch>
        </p:blipFill>
        <p:spPr>
          <a:xfrm>
            <a:off x="339568" y="908720"/>
            <a:ext cx="971186" cy="345985"/>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285615"/>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匀变速直线运动</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的两个推论公式和两个速度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匀变速直线运动的规律很多，要想牢固掌握，就要搞清楚公式的来龙去脉，明确各量的物理意义，这就要求学生自己能够推导公式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图像解决直线运动问题，往往会半功倍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平均速度公式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m:t>v</m:t>
                        </m:r>
                      </m:e>
                      <m:sub>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𝒕</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den>
                        </m:f>
                      </m:sub>
                    </m:sSub>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，即做匀变速直线运动的物体，在一段时间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内的平均速度等于这段时间内中间时刻的瞬时速度，还等于这段时间内初、末速度矢量和的一半</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285615"/>
              </a:xfrm>
              <a:blipFill rotWithShape="1">
                <a:blip r:embed="rId3"/>
                <a:stretch>
                  <a:fillRect l="-2" t="-15" r="1" b="15"/>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86461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图像法推导：设匀变速直线运动的初速度为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，末速度为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，这段时间内中间时刻的瞬时速度为</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ub>
                    </m:sSub>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平均速度</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中间时刻的瞬时速度的大小对应梯形中位线的长度，故</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ub>
                    </m:sSub>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864610"/>
              </a:xfrm>
              <a:blipFill rotWithShape="1">
                <a:blip r:embed="rId1"/>
                <a:stretch>
                  <a:fillRect l="-2" t="-16" r="1" b="16"/>
                </a:stretch>
              </a:blipFill>
            </p:spPr>
            <p:txBody>
              <a:bodyPr/>
              <a:lstStyle/>
              <a:p>
                <a:r>
                  <a:rPr lang="zh-CN" altLang="en-US">
                    <a:noFill/>
                  </a:rPr>
                  <a:t> </a:t>
                </a:r>
              </a:p>
            </p:txBody>
          </p:sp>
        </mc:Fallback>
      </mc:AlternateContent>
      <p:pic>
        <p:nvPicPr>
          <p:cNvPr id="4" name="ef560.jpg" descr="id:2147493267;FounderCES"/>
          <p:cNvPicPr/>
          <p:nvPr/>
        </p:nvPicPr>
        <p:blipFill>
          <a:blip r:embed="rId2"/>
          <a:stretch>
            <a:fillRect/>
          </a:stretch>
        </p:blipFill>
        <p:spPr>
          <a:xfrm>
            <a:off x="6297174" y="1405316"/>
            <a:ext cx="2759459" cy="245985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位移差公式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，即以加速度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做匀变速直线运动的物体，在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连续相等时间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内的位移差</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为一</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恒定值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图像法推导：如图所示，在匀变速直线运动中，连续相等时间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内的位移分别为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，位移差为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都等于图中着色矩形的面积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，所以有</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561.jpg" descr="id:2147493274;FounderCES"/>
          <p:cNvPicPr/>
          <p:nvPr/>
        </p:nvPicPr>
        <p:blipFill>
          <a:blip r:embed="rId1"/>
          <a:stretch>
            <a:fillRect/>
          </a:stretch>
        </p:blipFill>
        <p:spPr>
          <a:xfrm>
            <a:off x="4439022" y="3789040"/>
            <a:ext cx="2880320" cy="252028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795637"/>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数学方法推导</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91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设物体以加速度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做匀变速直线运动，从某时刻起开始计时，此时的速度为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，则自计时时刻起</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ea typeface="+mj-ea"/>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，联立以上三式可得</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795637"/>
              </a:xfrm>
              <a:blipFill rotWithShape="1">
                <a:blip r:embed="rId1"/>
                <a:stretch>
                  <a:fillRect l="-2" t="-23" r="1" b="13"/>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7513850" y="3068960"/>
            <a:ext cx="1584176" cy="648072"/>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1498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匀变速直线运动的位移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图乙所示，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图像中直线下面的梯形</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OABC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的面积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𝑶𝑪</m:t>
                        </m:r>
                      </m:e>
                    </m:ba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𝑨𝑩</m:t>
                        </m:r>
                      </m:e>
                    </m:bar>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ea typeface="+mj-ea"/>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𝑶𝑨</m:t>
                        </m:r>
                      </m:e>
                    </m:ba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表示物体在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时间内的位移，把面积以及各条线段换成所代表的物理量，可得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将速度与时间的关系式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代入上式，可得</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014980"/>
              </a:xfrm>
              <a:blipFill rotWithShape="1">
                <a:blip r:embed="rId2"/>
                <a:stretch>
                  <a:fillRect l="-2" t="-21" r="1" b="21"/>
                </a:stretch>
              </a:blipFill>
            </p:spPr>
            <p:txBody>
              <a:bodyPr/>
              <a:lstStyle/>
              <a:p>
                <a:r>
                  <a:rPr lang="zh-CN" altLang="en-US">
                    <a:noFill/>
                  </a:rPr>
                  <a:t> </a:t>
                </a:r>
              </a:p>
            </p:txBody>
          </p:sp>
        </mc:Fallback>
      </mc:AlternateContent>
      <p:sp>
        <p:nvSpPr>
          <p:cNvPr id="9" name="内容占位符 1"/>
          <p:cNvSpPr txBox="1"/>
          <p:nvPr/>
        </p:nvSpPr>
        <p:spPr bwMode="auto">
          <a:xfrm>
            <a:off x="360854" y="3861048"/>
            <a:ext cx="11485848" cy="1198880"/>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无论</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物体是否做匀变速直线运动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物体的</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图像与时间轴所围图形的面积始终表示对应时间间隔内物体的位移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关键提醒.eps" descr="id:2147491800;FounderCES"/>
          <p:cNvPicPr/>
          <p:nvPr/>
        </p:nvPicPr>
        <p:blipFill>
          <a:blip r:embed="rId3"/>
          <a:stretch>
            <a:fillRect/>
          </a:stretch>
        </p:blipFill>
        <p:spPr>
          <a:xfrm>
            <a:off x="401413" y="4028475"/>
            <a:ext cx="1667741" cy="329045"/>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9796590" y="2413398"/>
            <a:ext cx="1605692" cy="788819"/>
          </a:xfrm>
          <a:prstGeom prst="rect">
            <a:avLst/>
          </a:prstGeom>
        </p:spPr>
      </p:pic>
      <p:pic>
        <p:nvPicPr>
          <p:cNvPr id="7" name="图片 6"/>
          <p:cNvPicPr>
            <a:picLocks noChangeAspect="1"/>
          </p:cNvPicPr>
          <p:nvPr/>
        </p:nvPicPr>
        <p:blipFill>
          <a:blip r:embed="rId1"/>
          <a:stretch>
            <a:fillRect/>
          </a:stretch>
        </p:blipFill>
        <p:spPr>
          <a:xfrm>
            <a:off x="6599262" y="3463232"/>
            <a:ext cx="1800200" cy="608338"/>
          </a:xfrm>
          <a:prstGeom prst="rect">
            <a:avLst/>
          </a:prstGeom>
        </p:spPr>
      </p:pic>
      <p:pic>
        <p:nvPicPr>
          <p:cNvPr id="4" name="图片 3"/>
          <p:cNvPicPr>
            <a:picLocks noChangeAspect="1"/>
          </p:cNvPicPr>
          <p:nvPr/>
        </p:nvPicPr>
        <p:blipFill>
          <a:blip r:embed="rId1"/>
          <a:stretch>
            <a:fillRect/>
          </a:stretch>
        </p:blipFill>
        <p:spPr>
          <a:xfrm>
            <a:off x="4748570" y="2593880"/>
            <a:ext cx="1296144" cy="608338"/>
          </a:xfrm>
          <a:prstGeom prst="rect">
            <a:avLst/>
          </a:prstGeom>
        </p:spPr>
      </p:pic>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127437" y="4008988"/>
            <a:ext cx="5092231" cy="2523898"/>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239861"/>
              </a:xfrm>
            </p:spPr>
            <p:txBody>
              <a:bodyPr/>
              <a:lstStyle/>
              <a:p>
                <a:pPr hangingPunct="0">
                  <a:spcAft>
                    <a:spcPts val="0"/>
                  </a:spcAf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两个速度</a:t>
                </a:r>
                <a:r>
                  <a:rPr lang="en-US" altLang="zh-CN" sz="2300"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14:m>
                  <m:oMath xmlns:m="http://schemas.openxmlformats.org/officeDocument/2006/math">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ub>
                    </m:sSub>
                  </m:oMath>
                </a14:m>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14:m>
                  <m:oMath xmlns:m="http://schemas.openxmlformats.org/officeDocument/2006/math">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ub>
                    </m:sSub>
                  </m:oMath>
                </a14:m>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做匀变速直线运动的物体，在</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时间内通过一段位移</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，设初速度为</a:t>
                </a:r>
                <a: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时刻的速度为</a:t>
                </a:r>
                <a: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，中间时刻</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时的瞬时速度</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14:m>
                  <m:oMath xmlns:m="http://schemas.openxmlformats.org/officeDocument/2006/math">
                    <m:sSub>
                      <m:sSubPr>
                        <m:ctrlPr>
                          <a:rPr lang="zh-CN" altLang="zh-CN" sz="2300" b="1" i="1">
                            <a:latin typeface="Cambria Math" panose="02040503050406030204" pitchFamily="18" charset="0"/>
                            <a:ea typeface="Cambria Math" panose="02040503050406030204" pitchFamily="18" charset="0"/>
                          </a:rPr>
                        </m:ctrlPr>
                      </m:sSubPr>
                      <m:e>
                        <m:r>
                          <m:rPr>
                            <m:nor/>
                          </m:rPr>
                          <a:rPr lang="en-US" altLang="zh-CN" sz="2300" b="1" i="1" dirty="0">
                            <a:solidFill>
                              <a:srgbClr val="000000"/>
                            </a:solidFill>
                            <a:latin typeface="Book Antiqua" panose="02040602050305030304" pitchFamily="18" charset="0"/>
                            <a:cs typeface="Times New Roman" panose="02020603050405020304" pitchFamily="18" charset="0"/>
                          </a:rPr>
                          <m:t>v</m:t>
                        </m:r>
                      </m:e>
                      <m:sub>
                        <m:f>
                          <m:fPr>
                            <m:ctrlPr>
                              <a:rPr lang="zh-CN" altLang="zh-CN" sz="2300" b="1" i="1">
                                <a:latin typeface="Cambria Math" panose="02040503050406030204" pitchFamily="18" charset="0"/>
                                <a:ea typeface="Cambria Math" panose="02040503050406030204" pitchFamily="18" charset="0"/>
                              </a:rPr>
                            </m:ctrlPr>
                          </m:fPr>
                          <m:num>
                            <m:r>
                              <a:rPr lang="en-US" altLang="zh-CN" sz="2300" b="1" i="1">
                                <a:latin typeface="Cambria Math" panose="02040503050406030204" pitchFamily="18" charset="0"/>
                                <a:cs typeface="Times New Roman" panose="02020603050405020304" pitchFamily="18" charset="0"/>
                              </a:rPr>
                              <m:t>𝒕</m:t>
                            </m:r>
                          </m:num>
                          <m:den>
                            <m:r>
                              <a:rPr lang="en-US" altLang="zh-CN" sz="2300" b="1" i="1">
                                <a:latin typeface="Cambria Math" panose="02040503050406030204" pitchFamily="18" charset="0"/>
                                <a:cs typeface="Times New Roman" panose="02020603050405020304" pitchFamily="18" charset="0"/>
                              </a:rPr>
                              <m:t>𝟐</m:t>
                            </m:r>
                          </m:den>
                        </m:f>
                      </m:sub>
                    </m:sSub>
                    <m:r>
                      <a:rPr lang="zh-CN" altLang="zh-CN" sz="2300" b="1" i="1">
                        <a:latin typeface="Cambria Math" panose="02040503050406030204" pitchFamily="18" charset="0"/>
                        <a:cs typeface="Times New Roman" panose="02020603050405020304" pitchFamily="18" charset="0"/>
                      </a:rPr>
                      <m:t>＝</m:t>
                    </m:r>
                    <m:f>
                      <m:fPr>
                        <m:ctrlPr>
                          <a:rPr lang="zh-CN" altLang="zh-CN" sz="2300" b="1" i="1">
                            <a:latin typeface="Cambria Math" panose="02040503050406030204" pitchFamily="18" charset="0"/>
                            <a:ea typeface="Cambria Math" panose="02040503050406030204" pitchFamily="18" charset="0"/>
                          </a:rPr>
                        </m:ctrlPr>
                      </m:fPr>
                      <m:num>
                        <m:sSub>
                          <m:sSubPr>
                            <m:ctrlPr>
                              <a:rPr lang="zh-CN" altLang="zh-CN" sz="2300" b="1" i="1">
                                <a:latin typeface="Cambria Math" panose="02040503050406030204" pitchFamily="18" charset="0"/>
                                <a:ea typeface="Cambria Math" panose="02040503050406030204" pitchFamily="18" charset="0"/>
                              </a:rPr>
                            </m:ctrlPr>
                          </m:sSubPr>
                          <m:e>
                            <m:r>
                              <m:rPr>
                                <m:nor/>
                              </m:rPr>
                              <a:rPr lang="en-US" altLang="zh-CN" sz="2300" b="1" i="1" dirty="0">
                                <a:solidFill>
                                  <a:srgbClr val="000000"/>
                                </a:solidFill>
                                <a:latin typeface="Book Antiqua" panose="02040602050305030304" pitchFamily="18" charset="0"/>
                                <a:cs typeface="Times New Roman" panose="02020603050405020304" pitchFamily="18" charset="0"/>
                              </a:rPr>
                              <m:t>v</m:t>
                            </m:r>
                          </m:e>
                          <m:sub>
                            <m:r>
                              <a:rPr lang="en-US" altLang="zh-CN" sz="2300" b="1" i="1">
                                <a:latin typeface="Cambria Math" panose="02040503050406030204" pitchFamily="18" charset="0"/>
                                <a:cs typeface="Times New Roman" panose="02020603050405020304" pitchFamily="18" charset="0"/>
                              </a:rPr>
                              <m:t>𝟎</m:t>
                            </m:r>
                          </m:sub>
                        </m:sSub>
                        <m:r>
                          <a:rPr lang="en-US" altLang="zh-CN" sz="2300" b="1" i="1">
                            <a:latin typeface="Cambria Math" panose="02040503050406030204" pitchFamily="18" charset="0"/>
                            <a:cs typeface="Times New Roman" panose="02020603050405020304" pitchFamily="18" charset="0"/>
                          </a:rPr>
                          <m:t>+</m:t>
                        </m:r>
                        <m:r>
                          <m:rPr>
                            <m:nor/>
                          </m:rPr>
                          <a:rPr lang="en-US" altLang="zh-CN" sz="2300" b="1" i="1" dirty="0">
                            <a:solidFill>
                              <a:srgbClr val="000000"/>
                            </a:solidFill>
                            <a:latin typeface="Book Antiqua" panose="02040602050305030304" pitchFamily="18" charset="0"/>
                            <a:cs typeface="Times New Roman" panose="02020603050405020304" pitchFamily="18" charset="0"/>
                          </a:rPr>
                          <m:t>v</m:t>
                        </m:r>
                      </m:num>
                      <m:den>
                        <m:r>
                          <a:rPr lang="en-US" altLang="zh-CN" sz="2300" b="1" i="1">
                            <a:latin typeface="Cambria Math" panose="02040503050406030204" pitchFamily="18" charset="0"/>
                            <a:cs typeface="Times New Roman" panose="02020603050405020304" pitchFamily="18" charset="0"/>
                          </a:rPr>
                          <m:t>𝟐</m:t>
                        </m:r>
                      </m:den>
                    </m:f>
                  </m:oMath>
                </a14:m>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中点位置</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处的瞬时速度为</a:t>
                </a:r>
                <a14:m>
                  <m:oMath xmlns:m="http://schemas.openxmlformats.org/officeDocument/2006/math">
                    <m:sSub>
                      <m:sSubPr>
                        <m:ctrlPr>
                          <a:rPr lang="zh-CN" altLang="zh-CN" sz="2300" b="1" i="1">
                            <a:latin typeface="Cambria Math" panose="02040503050406030204" pitchFamily="18" charset="0"/>
                          </a:rPr>
                        </m:ctrlPr>
                      </m:sSubPr>
                      <m:e>
                        <m:r>
                          <m:rPr>
                            <m:nor/>
                          </m:rPr>
                          <a:rPr lang="en-US" altLang="zh-CN" sz="2300" b="1" i="1" dirty="0">
                            <a:solidFill>
                              <a:srgbClr val="000000"/>
                            </a:solidFill>
                            <a:latin typeface="Book Antiqua" panose="02040602050305030304" pitchFamily="18" charset="0"/>
                            <a:cs typeface="Times New Roman" panose="02020603050405020304" pitchFamily="18" charset="0"/>
                          </a:rPr>
                          <m:t>v</m:t>
                        </m:r>
                      </m:e>
                      <m:sub>
                        <m:f>
                          <m:fPr>
                            <m:ctrlPr>
                              <a:rPr lang="zh-CN" altLang="zh-CN" sz="2300" b="1" i="1">
                                <a:latin typeface="Cambria Math" panose="02040503050406030204" pitchFamily="18" charset="0"/>
                              </a:rPr>
                            </m:ctrlPr>
                          </m:fPr>
                          <m:num>
                            <m:r>
                              <a:rPr lang="en-US" altLang="zh-CN" sz="2300" b="1" i="1">
                                <a:latin typeface="Cambria Math" panose="02040503050406030204" pitchFamily="18" charset="0"/>
                              </a:rPr>
                              <m:t>𝒙</m:t>
                            </m:r>
                          </m:num>
                          <m:den>
                            <m:r>
                              <a:rPr lang="en-US" altLang="zh-CN" sz="2300" b="1" i="1">
                                <a:latin typeface="Cambria Math" panose="02040503050406030204" pitchFamily="18" charset="0"/>
                              </a:rPr>
                              <m:t>𝟐</m:t>
                            </m:r>
                          </m:den>
                        </m:f>
                      </m:sub>
                    </m:sSub>
                  </m:oMath>
                </a14:m>
                <a:r>
                  <a:rPr lang="zh-CN" altLang="zh-CN" sz="2300" b="1" dirty="0"/>
                  <a:t>＝</a:t>
                </a:r>
                <a14:m>
                  <m:oMath xmlns:m="http://schemas.openxmlformats.org/officeDocument/2006/math">
                    <m:rad>
                      <m:radPr>
                        <m:degHide m:val="on"/>
                        <m:ctrlPr>
                          <a:rPr lang="zh-CN" altLang="zh-CN" sz="2300" b="1" i="1">
                            <a:latin typeface="Cambria Math" panose="02040503050406030204" pitchFamily="18" charset="0"/>
                          </a:rPr>
                        </m:ctrlPr>
                      </m:radPr>
                      <m:deg/>
                      <m:e>
                        <m:f>
                          <m:fPr>
                            <m:ctrlPr>
                              <a:rPr lang="zh-CN" altLang="zh-CN" sz="2300" b="1" i="1">
                                <a:latin typeface="Cambria Math" panose="02040503050406030204" pitchFamily="18" charset="0"/>
                              </a:rPr>
                            </m:ctrlPr>
                          </m:fPr>
                          <m:num>
                            <m:sSubSup>
                              <m:sSubSupPr>
                                <m:ctrlPr>
                                  <a:rPr lang="zh-CN" altLang="zh-CN" sz="2300" b="1" i="1">
                                    <a:latin typeface="Cambria Math" panose="02040503050406030204" pitchFamily="18" charset="0"/>
                                  </a:rPr>
                                </m:ctrlPr>
                              </m:sSubSupPr>
                              <m:e>
                                <m:r>
                                  <m:rPr>
                                    <m:nor/>
                                  </m:rPr>
                                  <a:rPr lang="en-US" altLang="zh-CN" sz="2300" b="1" i="1" dirty="0">
                                    <a:solidFill>
                                      <a:srgbClr val="000000"/>
                                    </a:solidFill>
                                    <a:latin typeface="Book Antiqua" panose="02040602050305030304" pitchFamily="18" charset="0"/>
                                    <a:cs typeface="Times New Roman" panose="02020603050405020304" pitchFamily="18" charset="0"/>
                                  </a:rPr>
                                  <m:t>v</m:t>
                                </m:r>
                              </m:e>
                              <m:sub>
                                <m:r>
                                  <a:rPr lang="en-US" altLang="zh-CN" sz="2300" b="1" i="1">
                                    <a:latin typeface="Cambria Math" panose="02040503050406030204" pitchFamily="18" charset="0"/>
                                  </a:rPr>
                                  <m:t>𝟎</m:t>
                                </m:r>
                              </m:sub>
                              <m:sup>
                                <m:r>
                                  <a:rPr lang="en-US" altLang="zh-CN" sz="2300" b="1" i="1">
                                    <a:latin typeface="Cambria Math" panose="02040503050406030204" pitchFamily="18" charset="0"/>
                                  </a:rPr>
                                  <m:t>𝟐</m:t>
                                </m:r>
                              </m:sup>
                            </m:sSubSup>
                            <m:r>
                              <a:rPr lang="en-US" altLang="zh-CN" sz="2300" b="1">
                                <a:latin typeface="Cambria Math" panose="02040503050406030204" pitchFamily="18" charset="0"/>
                              </a:rPr>
                              <m:t>+</m:t>
                            </m:r>
                            <m:sSup>
                              <m:sSupPr>
                                <m:ctrlPr>
                                  <a:rPr lang="zh-CN" altLang="zh-CN" sz="2300" b="1" i="1" smtClean="0">
                                    <a:latin typeface="Cambria Math" panose="02040503050406030204" pitchFamily="18" charset="0"/>
                                  </a:rPr>
                                </m:ctrlPr>
                              </m:sSupPr>
                              <m:e>
                                <m:r>
                                  <m:rPr>
                                    <m:nor/>
                                  </m:rPr>
                                  <a:rPr lang="en-US" altLang="zh-CN" sz="2300" b="1" i="1" dirty="0">
                                    <a:solidFill>
                                      <a:srgbClr val="000000"/>
                                    </a:solidFill>
                                    <a:latin typeface="Book Antiqua" panose="02040602050305030304" pitchFamily="18" charset="0"/>
                                    <a:cs typeface="Times New Roman" panose="02020603050405020304" pitchFamily="18" charset="0"/>
                                  </a:rPr>
                                  <m:t>v</m:t>
                                </m:r>
                              </m:e>
                              <m:sup>
                                <m:r>
                                  <a:rPr lang="en-US" altLang="zh-CN" sz="2300" b="1" i="1">
                                    <a:latin typeface="Cambria Math" panose="02040503050406030204" pitchFamily="18" charset="0"/>
                                  </a:rPr>
                                  <m:t>𝟐</m:t>
                                </m:r>
                              </m:sup>
                            </m:sSup>
                          </m:num>
                          <m:den>
                            <m:r>
                              <a:rPr lang="en-US" altLang="zh-CN" sz="2300" b="1" i="1">
                                <a:latin typeface="Cambria Math" panose="02040503050406030204" pitchFamily="18" charset="0"/>
                              </a:rPr>
                              <m:t>𝟐</m:t>
                            </m:r>
                          </m:den>
                        </m:f>
                      </m:e>
                    </m:rad>
                  </m:oMath>
                </a14:m>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不论是匀加速直线运动还是匀减速直线运动，</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一定有</a:t>
                </a:r>
                <a14:m>
                  <m:oMath xmlns:m="http://schemas.openxmlformats.org/officeDocument/2006/math">
                    <m:sSub>
                      <m:sSubPr>
                        <m:ctrlPr>
                          <a:rPr lang="zh-CN" altLang="zh-CN" sz="2300"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300"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m:t>v</m:t>
                        </m:r>
                      </m:e>
                      <m:sub>
                        <m:f>
                          <m:fPr>
                            <m:ctrlPr>
                              <a:rPr lang="zh-CN" altLang="zh-CN" sz="2300"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sz="2300"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den>
                        </m:f>
                      </m:sub>
                    </m:sSub>
                  </m:oMath>
                </a14:m>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sz="2300"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300"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m:t>v</m:t>
                        </m:r>
                      </m:e>
                      <m:sub>
                        <m:f>
                          <m:fPr>
                            <m:ctrlPr>
                              <a:rPr lang="zh-CN" altLang="zh-CN" sz="2300"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𝒕</m:t>
                            </m:r>
                          </m:num>
                          <m:den>
                            <m:r>
                              <a:rPr lang="en-US" altLang="zh-CN" sz="2300"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den>
                        </m:f>
                      </m:sub>
                    </m:sSub>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239861"/>
              </a:xfrm>
              <a:blipFill rotWithShape="1">
                <a:blip r:embed="rId3"/>
                <a:stretch>
                  <a:fillRect l="-2" t="-19" r="1" b="3"/>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64704"/>
                <a:ext cx="11485848" cy="3123868"/>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推导</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中点位置的瞬时速度表达式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段有</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ea typeface="+mj-ea"/>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段有</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整理可得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可得</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ub>
                    </m:sSub>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e>
                    </m:rad>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64704"/>
                <a:ext cx="11485848" cy="3123868"/>
              </a:xfrm>
              <a:blipFill rotWithShape="1">
                <a:blip r:embed="rId1"/>
                <a:stretch>
                  <a:fillRect l="-2" t="-5" r="1" b="-4904"/>
                </a:stretch>
              </a:blipFill>
            </p:spPr>
            <p:txBody>
              <a:bodyPr/>
              <a:lstStyle/>
              <a:p>
                <a:r>
                  <a:rPr lang="zh-CN" altLang="en-US">
                    <a:noFill/>
                  </a:rPr>
                  <a:t> </a:t>
                </a:r>
              </a:p>
            </p:txBody>
          </p:sp>
        </mc:Fallback>
      </mc:AlternateContent>
      <p:pic>
        <p:nvPicPr>
          <p:cNvPr id="8" name="ef564.jpg" descr="id:2147493302;FounderCES"/>
          <p:cNvPicPr/>
          <p:nvPr/>
        </p:nvPicPr>
        <p:blipFill>
          <a:blip r:embed="rId2">
            <a:clrChange>
              <a:clrFrom>
                <a:srgbClr val="FFFFFF"/>
              </a:clrFrom>
              <a:clrTo>
                <a:srgbClr val="FFFFFF">
                  <a:alpha val="0"/>
                </a:srgbClr>
              </a:clrTo>
            </a:clrChange>
          </a:blip>
          <a:stretch>
            <a:fillRect/>
          </a:stretch>
        </p:blipFill>
        <p:spPr>
          <a:xfrm>
            <a:off x="4655046" y="2420888"/>
            <a:ext cx="3240360" cy="1080120"/>
          </a:xfrm>
          <a:prstGeom prst="rect">
            <a:avLst/>
          </a:prstGeom>
        </p:spPr>
      </p:pic>
      <p:pic>
        <p:nvPicPr>
          <p:cNvPr id="9" name="图片 8"/>
          <p:cNvPicPr>
            <a:picLocks noChangeAspect="1"/>
          </p:cNvPicPr>
          <p:nvPr/>
        </p:nvPicPr>
        <p:blipFill>
          <a:blip r:embed="rId3"/>
          <a:stretch>
            <a:fillRect/>
          </a:stretch>
        </p:blipFill>
        <p:spPr>
          <a:xfrm>
            <a:off x="402382" y="793745"/>
            <a:ext cx="1844833" cy="473135"/>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384586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dirty="0">
                    <a:solidFill>
                      <a:srgbClr val="000000"/>
                    </a:solidFill>
                    <a:ea typeface="+mj-ea"/>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江苏扬州育才中学月考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某物体做匀加速直线运动，先后经过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两点的速度分别为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间的距离为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物体经过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中点时的速度为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物体经过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中点时的速度小于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的加速度为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的时间为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3845861"/>
              </a:xfrm>
              <a:blipFill rotWithShape="1">
                <a:blip r:embed="rId1"/>
                <a:stretch>
                  <a:fillRect l="-2" t="-16" r="1" b="8"/>
                </a:stretch>
              </a:blipFill>
            </p:spPr>
            <p:txBody>
              <a:bodyPr/>
              <a:lstStyle/>
              <a:p>
                <a:r>
                  <a:rPr lang="zh-CN" altLang="en-US">
                    <a:noFill/>
                  </a:rPr>
                  <a:t> </a:t>
                </a:r>
              </a:p>
            </p:txBody>
          </p:sp>
        </mc:Fallback>
      </mc:AlternateContent>
      <p:pic>
        <p:nvPicPr>
          <p:cNvPr id="4" name="图片 3"/>
          <p:cNvPicPr>
            <a:picLocks noChangeAspect="1"/>
          </p:cNvPicPr>
          <p:nvPr/>
        </p:nvPicPr>
        <p:blipFill>
          <a:blip r:embed="rId2"/>
          <a:stretch>
            <a:fillRect/>
          </a:stretch>
        </p:blipFill>
        <p:spPr>
          <a:xfrm>
            <a:off x="334566" y="908721"/>
            <a:ext cx="936104" cy="314264"/>
          </a:xfrm>
          <a:prstGeom prst="rect">
            <a:avLst/>
          </a:prstGeom>
        </p:spPr>
      </p:pic>
      <p:pic>
        <p:nvPicPr>
          <p:cNvPr id="5" name="24答案.eps" descr="id:2147491722;FounderCES"/>
          <p:cNvPicPr/>
          <p:nvPr/>
        </p:nvPicPr>
        <p:blipFill>
          <a:blip r:embed="rId3"/>
          <a:stretch>
            <a:fillRect/>
          </a:stretch>
        </p:blipFill>
        <p:spPr>
          <a:xfrm>
            <a:off x="406574" y="4644302"/>
            <a:ext cx="764309" cy="272473"/>
          </a:xfrm>
          <a:prstGeom prst="rect">
            <a:avLst/>
          </a:prstGeom>
        </p:spPr>
      </p:pic>
      <p:sp>
        <p:nvSpPr>
          <p:cNvPr id="2" name="矩形 1"/>
          <p:cNvSpPr/>
          <p:nvPr/>
        </p:nvSpPr>
        <p:spPr>
          <a:xfrm>
            <a:off x="1198662" y="4570370"/>
            <a:ext cx="407484" cy="461665"/>
          </a:xfrm>
          <a:prstGeom prst="rect">
            <a:avLst/>
          </a:prstGeom>
        </p:spPr>
        <p:txBody>
          <a:bodyPr wrap="none">
            <a:spAutoFit/>
          </a:bodyPr>
          <a:lstStyle/>
          <a:p>
            <a:r>
              <a:rPr lang="en-US" altLang="zh-CN" sz="2400" dirty="0">
                <a:solidFill>
                  <a:srgbClr val="000000"/>
                </a:solidFill>
              </a:rPr>
              <a:t>D</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97559"/>
              </a:xfrm>
            </p:spPr>
            <p:txBody>
              <a:bodyPr/>
              <a:lstStyle/>
              <a:p>
                <a:pPr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匀变速直线运动位移中点的速度公式可得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物体经过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中点时的速度为</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ub>
                    </m:sSub>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oMath>
                </a14:m>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位移公式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根据匀变速直线运动中间时刻的速度公式可得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物体经过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过程的中间时刻的速度</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ub>
                    </m:sSub>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则运动时间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197559"/>
              </a:xfrm>
              <a:blipFill rotWithShape="1">
                <a:blip r:embed="rId1"/>
                <a:stretch>
                  <a:fillRect l="-2" t="-15" r="1" b="-2658"/>
                </a:stretch>
              </a:blipFill>
            </p:spPr>
            <p:txBody>
              <a:bodyPr/>
              <a:lstStyle/>
              <a:p>
                <a:r>
                  <a:rPr lang="zh-CN" altLang="en-US">
                    <a:noFill/>
                  </a:rPr>
                  <a:t> </a:t>
                </a:r>
              </a:p>
            </p:txBody>
          </p:sp>
        </mc:Fallback>
      </mc:AlternateContent>
      <p:pic>
        <p:nvPicPr>
          <p:cNvPr id="3" name="24解析.eps" descr="id:2147491694;FounderCES"/>
          <p:cNvPicPr/>
          <p:nvPr/>
        </p:nvPicPr>
        <p:blipFill>
          <a:blip r:embed="rId2"/>
          <a:stretch>
            <a:fillRect/>
          </a:stretch>
        </p:blipFill>
        <p:spPr>
          <a:xfrm>
            <a:off x="406574" y="969970"/>
            <a:ext cx="764309" cy="272473"/>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43277" y="940089"/>
            <a:ext cx="956012" cy="324741"/>
          </a:xfrm>
          <a:prstGeom prst="rect">
            <a:avLst/>
          </a:prstGeom>
        </p:spPr>
      </p:pic>
      <p:pic>
        <p:nvPicPr>
          <p:cNvPr id="5" name="24答案.eps" descr="id:2147491722;FounderCES"/>
          <p:cNvPicPr/>
          <p:nvPr/>
        </p:nvPicPr>
        <p:blipFill>
          <a:blip r:embed="rId2"/>
          <a:stretch>
            <a:fillRect/>
          </a:stretch>
        </p:blipFill>
        <p:spPr>
          <a:xfrm>
            <a:off x="406574" y="4812711"/>
            <a:ext cx="764309" cy="272473"/>
          </a:xfrm>
          <a:prstGeom prst="rect">
            <a:avLst/>
          </a:prstGeom>
        </p:spPr>
      </p:pic>
      <p:sp>
        <p:nvSpPr>
          <p:cNvPr id="7" name="内容占位符 6"/>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dirty="0">
                <a:solidFill>
                  <a:srgbClr val="000000"/>
                </a:solidFill>
                <a:ea typeface="+mj-ea"/>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江苏苏州期中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如图所示，物体自</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点由静止开始做匀加速直线运动，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为其运动轨迹上的四点，测得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，且物体通过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所用的时间相等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可以求出物体加速度的大小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可以求得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可以求得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之间的距离为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可以求得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之间的距离为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3.125 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ef565.jpg" descr="id:2147493337;FounderCES"/>
          <p:cNvPicPr/>
          <p:nvPr/>
        </p:nvPicPr>
        <p:blipFill>
          <a:blip r:embed="rId3"/>
          <a:stretch>
            <a:fillRect/>
          </a:stretch>
        </p:blipFill>
        <p:spPr>
          <a:xfrm>
            <a:off x="5807174" y="3212976"/>
            <a:ext cx="5569585" cy="512445"/>
          </a:xfrm>
          <a:prstGeom prst="rect">
            <a:avLst/>
          </a:prstGeom>
        </p:spPr>
      </p:pic>
      <p:sp>
        <p:nvSpPr>
          <p:cNvPr id="3" name="矩形 2"/>
          <p:cNvSpPr/>
          <p:nvPr/>
        </p:nvSpPr>
        <p:spPr>
          <a:xfrm>
            <a:off x="1234741" y="4734393"/>
            <a:ext cx="407484" cy="461665"/>
          </a:xfrm>
          <a:prstGeom prst="rect">
            <a:avLst/>
          </a:prstGeom>
        </p:spPr>
        <p:txBody>
          <a:bodyPr wrap="none">
            <a:spAutoFit/>
          </a:bodyPr>
          <a:lstStyle/>
          <a:p>
            <a:r>
              <a:rPr lang="en-US" altLang="zh-CN" sz="2400" dirty="0">
                <a:solidFill>
                  <a:srgbClr val="000000"/>
                </a:solidFill>
              </a:rPr>
              <a:t>D</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1694;FounderCES"/>
          <p:cNvPicPr/>
          <p:nvPr/>
        </p:nvPicPr>
        <p:blipFill>
          <a:blip r:embed="rId1"/>
          <a:stretch>
            <a:fillRect/>
          </a:stretch>
        </p:blipFill>
        <p:spPr>
          <a:xfrm>
            <a:off x="406574" y="970409"/>
            <a:ext cx="764309" cy="272473"/>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3456011"/>
              </a:xfrm>
            </p:spPr>
            <p:txBody>
              <a:bodyPr/>
              <a:lstStyle/>
              <a:p>
                <a:pPr algn="dist" hangingPunct="0">
                  <a:spcAft>
                    <a:spcPts val="0"/>
                  </a:spcAft>
                </a:pPr>
                <a:r>
                  <a:rPr lang="en-US" altLang="zh-CN" dirty="0" smtClean="0"/>
                  <a:t> </a:t>
                </a:r>
                <a:r>
                  <a:rPr lang="en-US" altLang="zh-CN" dirty="0" smtClean="0"/>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位移差公式</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不能求出物体的加速度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根据匀变速直线运动某段时间内中间时刻的瞬时速度等于这段时间内的平均速度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14:m>
                  <m:oMath xmlns:m="http://schemas.openxmlformats.org/officeDocument/2006/math">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oMath>
                </a14:m>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𝑨𝑩</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𝑩𝑪</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位移公式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之间的距离为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3.125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之间的距离为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1.125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3456011"/>
              </a:xfrm>
              <a:blipFill rotWithShape="1">
                <a:blip r:embed="rId2"/>
                <a:stretch>
                  <a:fillRect l="-2" t="-900" r="1" b="10"/>
                </a:stretch>
              </a:blipFill>
            </p:spPr>
            <p:txBody>
              <a:bodyPr/>
              <a:lstStyle/>
              <a:p>
                <a:r>
                  <a:rPr lang="zh-CN" altLang="en-US">
                    <a:noFill/>
                  </a:rPr>
                  <a:t> </a:t>
                </a:r>
              </a:p>
            </p:txBody>
          </p:sp>
        </mc:Fallback>
      </mc:AlternateContent>
      <p:pic>
        <p:nvPicPr>
          <p:cNvPr id="4" name="ef565.jpg" descr="id:2147493337;FounderCES"/>
          <p:cNvPicPr/>
          <p:nvPr/>
        </p:nvPicPr>
        <p:blipFill>
          <a:blip r:embed="rId3"/>
          <a:stretch>
            <a:fillRect/>
          </a:stretch>
        </p:blipFill>
        <p:spPr>
          <a:xfrm>
            <a:off x="3760303" y="4293096"/>
            <a:ext cx="4165752" cy="324605"/>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53561" y="910425"/>
            <a:ext cx="980491" cy="342032"/>
          </a:xfrm>
          <a:prstGeom prst="rect">
            <a:avLst/>
          </a:prstGeom>
        </p:spPr>
      </p:pic>
      <p:sp>
        <p:nvSpPr>
          <p:cNvPr id="3" name="内容占位符 2"/>
          <p:cNvSpPr>
            <a:spLocks noGrp="1"/>
          </p:cNvSpPr>
          <p:nvPr>
            <p:ph idx="1"/>
          </p:nvPr>
        </p:nvSpPr>
        <p:spPr>
          <a:xfrm>
            <a:off x="360854" y="746120"/>
            <a:ext cx="11485848" cy="3970318"/>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多</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过程匀变速直线运动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如果一个物体的运动过程比较复杂，整体上并不是匀变速直线运动，但是将整个过程分成不同的阶段后，每个阶段都是匀变速直线运动，可以分段应用匀变速直线运动规律求解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解决这类问题时需要注意以下两点：一是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前一过程的末速度是后一过程的初速度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，这是重要的隐含条件；二是各个阶段的时间之和等于总时间，各个阶段的位移之和等于总位移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3969385"/>
          </a:xfrm>
        </p:spPr>
        <p:txBody>
          <a:bodyPr/>
          <a:lstStyle/>
          <a:p>
            <a:pPr hangingPunct="0">
              <a:spcAft>
                <a:spcPts val="0"/>
              </a:spcAft>
            </a:pPr>
            <a:r>
              <a:rPr lang="en-US" altLang="zh-CN" dirty="0"/>
              <a:t> </a:t>
            </a:r>
            <a:r>
              <a:rPr lang="en-US" altLang="zh-CN" dirty="0" smtClean="0"/>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河北石家庄卓越中学调研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如图甲所示，小球从固定斜面上的</a:t>
            </a:r>
            <a:r>
              <a:rPr lang="en-US" altLang="zh-CN" b="1" i="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点由静止开始做加速度大小为</a:t>
            </a:r>
            <a:r>
              <a:rPr lang="en-US" altLang="zh-CN" b="1" i="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pc="-15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的匀加速直线运动，规定沿斜面向下为正方向，小球在</a:t>
            </a:r>
            <a:r>
              <a:rPr lang="en-US" altLang="zh-CN" b="1" i="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pc="-15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点与挡板发生碰撞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碰撞时间忽略不计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；然后沿着斜面向上做加速度大小为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的匀减速直线运动，在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1.25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时刻到达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点，此时速度正好为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；接着从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点向下运动到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点，到达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点的时刻为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，以上过程的</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图像如图乙所示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时间内的</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图像平行，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大小的差值为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计算结果可保留根式，求：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小球与挡板碰撞过程的速度变化量大小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60854" y="934598"/>
            <a:ext cx="952977" cy="312599"/>
          </a:xfrm>
          <a:prstGeom prst="rect">
            <a:avLst/>
          </a:prstGeom>
        </p:spPr>
      </p:pic>
      <p:pic>
        <p:nvPicPr>
          <p:cNvPr id="4" name="24答案.eps" descr="id:2147491722;FounderCES"/>
          <p:cNvPicPr/>
          <p:nvPr/>
        </p:nvPicPr>
        <p:blipFill>
          <a:blip r:embed="rId2"/>
          <a:stretch>
            <a:fillRect/>
          </a:stretch>
        </p:blipFill>
        <p:spPr>
          <a:xfrm>
            <a:off x="406574" y="4869160"/>
            <a:ext cx="764309" cy="272473"/>
          </a:xfrm>
          <a:prstGeom prst="rect">
            <a:avLst/>
          </a:prstGeom>
        </p:spPr>
      </p:pic>
      <p:sp>
        <p:nvSpPr>
          <p:cNvPr id="2" name="矩形 1"/>
          <p:cNvSpPr/>
          <p:nvPr/>
        </p:nvSpPr>
        <p:spPr>
          <a:xfrm>
            <a:off x="1313831" y="4774563"/>
            <a:ext cx="877163" cy="461665"/>
          </a:xfrm>
          <a:prstGeom prst="rect">
            <a:avLst/>
          </a:prstGeom>
        </p:spPr>
        <p:txBody>
          <a:bodyPr wrap="none">
            <a:spAutoFit/>
          </a:bodyPr>
          <a:lstStyle/>
          <a:p>
            <a:r>
              <a:rPr lang="en-US" altLang="zh-CN" sz="2400" dirty="0" smtClean="0">
                <a:solidFill>
                  <a:srgbClr val="000000"/>
                </a:solidFill>
              </a:rPr>
              <a:t>6 m/s</a:t>
            </a:r>
            <a:endParaRPr lang="zh-CN" altLang="en-US" dirty="0"/>
          </a:p>
        </p:txBody>
      </p:sp>
      <p:pic>
        <p:nvPicPr>
          <p:cNvPr id="5" name="图片 4"/>
          <p:cNvPicPr>
            <a:picLocks noChangeAspect="1"/>
          </p:cNvPicPr>
          <p:nvPr/>
        </p:nvPicPr>
        <p:blipFill>
          <a:blip r:embed="rId3"/>
          <a:stretch>
            <a:fillRect/>
          </a:stretch>
        </p:blipFill>
        <p:spPr>
          <a:xfrm>
            <a:off x="4097180" y="4556434"/>
            <a:ext cx="4734330" cy="1526942"/>
          </a:xfrm>
          <a:prstGeom prst="rect">
            <a:avLst/>
          </a:prstGeom>
        </p:spPr>
      </p:pic>
      <p:sp>
        <p:nvSpPr>
          <p:cNvPr id="7" name="矩形 6"/>
          <p:cNvSpPr/>
          <p:nvPr/>
        </p:nvSpPr>
        <p:spPr>
          <a:xfrm>
            <a:off x="3574926" y="6021288"/>
            <a:ext cx="4810292" cy="576248"/>
          </a:xfrm>
          <a:prstGeom prst="rect">
            <a:avLst/>
          </a:prstGeom>
        </p:spPr>
        <p:txBody>
          <a:bodyPr wrap="none">
            <a:spAutoFit/>
          </a:bodyPr>
          <a:lstStyle/>
          <a:p>
            <a:pPr indent="1529715" algn="ct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212657"/>
              </a:xfrm>
            </p:spPr>
            <p:txBody>
              <a:bodyPr/>
              <a:lstStyle/>
              <a:p>
                <a:pPr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加速度的定义可得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由题意可知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小球与挡板碰撞过程的速度变化量</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即小球与挡板碰撞过程的速度变化量大小为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m/s</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212657"/>
              </a:xfrm>
              <a:blipFill rotWithShape="1">
                <a:blip r:embed="rId1"/>
                <a:stretch>
                  <a:fillRect l="-2" t="-1406" r="1" b="14"/>
                </a:stretch>
              </a:blipFill>
            </p:spPr>
            <p:txBody>
              <a:bodyPr/>
              <a:lstStyle/>
              <a:p>
                <a:r>
                  <a:rPr lang="zh-CN" altLang="en-US">
                    <a:noFill/>
                  </a:rPr>
                  <a:t> </a:t>
                </a:r>
              </a:p>
            </p:txBody>
          </p:sp>
        </mc:Fallback>
      </mc:AlternateContent>
      <p:pic>
        <p:nvPicPr>
          <p:cNvPr id="3" name="24解析.eps" descr="id:2147491694;FounderCES"/>
          <p:cNvPicPr/>
          <p:nvPr/>
        </p:nvPicPr>
        <p:blipFill>
          <a:blip r:embed="rId2"/>
          <a:stretch>
            <a:fillRect/>
          </a:stretch>
        </p:blipFill>
        <p:spPr>
          <a:xfrm>
            <a:off x="406574" y="1295077"/>
            <a:ext cx="764309" cy="272473"/>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3142878" y="2933019"/>
            <a:ext cx="5728539" cy="1847600"/>
          </a:xfrm>
          <a:prstGeom prst="rect">
            <a:avLst/>
          </a:prstGeom>
        </p:spPr>
      </p:pic>
      <p:sp>
        <p:nvSpPr>
          <p:cNvPr id="5" name="矩形 4"/>
          <p:cNvSpPr/>
          <p:nvPr/>
        </p:nvSpPr>
        <p:spPr>
          <a:xfrm>
            <a:off x="2926854" y="4724960"/>
            <a:ext cx="4810292" cy="576248"/>
          </a:xfrm>
          <a:prstGeom prst="rect">
            <a:avLst/>
          </a:prstGeom>
        </p:spPr>
        <p:txBody>
          <a:bodyPr wrap="none">
            <a:spAutoFit/>
          </a:bodyPr>
          <a:lstStyle/>
          <a:p>
            <a:pPr indent="1529715" algn="ct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1"/>
              <p:cNvSpPr txBox="1"/>
              <p:nvPr/>
            </p:nvSpPr>
            <p:spPr bwMode="auto">
              <a:xfrm>
                <a:off x="360854" y="3677831"/>
                <a:ext cx="11485848" cy="2762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40000"/>
                  </a:lnSpc>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小球的加速度大小为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时间内的</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图像平行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由加速度的定义有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点再回到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此过程小球的位移为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图像与时间轴围成的面积表示小球的位移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1"/>
              <p:cNvSpPr txBox="1">
                <a:spLocks noRot="1" noChangeAspect="1" noMove="1" noResize="1" noEditPoints="1" noAdjustHandles="1" noChangeArrowheads="1" noChangeShapeType="1" noTextEdit="1"/>
              </p:cNvSpPr>
              <p:nvPr/>
            </p:nvSpPr>
            <p:spPr bwMode="auto">
              <a:xfrm>
                <a:off x="360854" y="3677831"/>
                <a:ext cx="11485848" cy="2762808"/>
              </a:xfrm>
              <a:prstGeom prst="rect">
                <a:avLst/>
              </a:prstGeom>
              <a:blipFill rotWithShape="1">
                <a:blip r:embed="rId1"/>
                <a:stretch>
                  <a:fillRect l="-2" t="-20" r="1" b="1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时刻小球的速度大小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142878" y="908720"/>
            <a:ext cx="5728539" cy="1847600"/>
          </a:xfrm>
          <a:prstGeom prst="rect">
            <a:avLst/>
          </a:prstGeom>
        </p:spPr>
      </p:pic>
      <p:sp>
        <p:nvSpPr>
          <p:cNvPr id="4" name="矩形 3"/>
          <p:cNvSpPr/>
          <p:nvPr/>
        </p:nvSpPr>
        <p:spPr>
          <a:xfrm>
            <a:off x="2926854" y="2700661"/>
            <a:ext cx="4810292" cy="576248"/>
          </a:xfrm>
          <a:prstGeom prst="rect">
            <a:avLst/>
          </a:prstGeom>
        </p:spPr>
        <p:txBody>
          <a:bodyPr wrap="none">
            <a:spAutoFit/>
          </a:bodyPr>
          <a:lstStyle/>
          <a:p>
            <a:pPr indent="1529715" algn="ct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pic>
        <p:nvPicPr>
          <p:cNvPr id="5" name="24答案.eps" descr="id:2147491722;FounderCES"/>
          <p:cNvPicPr/>
          <p:nvPr/>
        </p:nvPicPr>
        <p:blipFill>
          <a:blip r:embed="rId3"/>
          <a:stretch>
            <a:fillRect/>
          </a:stretch>
        </p:blipFill>
        <p:spPr>
          <a:xfrm>
            <a:off x="406574" y="3212976"/>
            <a:ext cx="764309" cy="272473"/>
          </a:xfrm>
          <a:prstGeom prst="rect">
            <a:avLst/>
          </a:prstGeom>
        </p:spPr>
      </p:pic>
      <mc:AlternateContent xmlns:mc="http://schemas.openxmlformats.org/markup-compatibility/2006">
        <mc:Choice xmlns:a14="http://schemas.microsoft.com/office/drawing/2010/main" Requires="a14">
          <p:sp>
            <p:nvSpPr>
              <p:cNvPr id="6" name="矩形 5"/>
              <p:cNvSpPr/>
              <p:nvPr/>
            </p:nvSpPr>
            <p:spPr>
              <a:xfrm>
                <a:off x="1221627" y="3111151"/>
                <a:ext cx="1109727" cy="497637"/>
              </a:xfrm>
              <a:prstGeom prst="rect">
                <a:avLst/>
              </a:prstGeom>
            </p:spPr>
            <p:txBody>
              <a:bodyPr wrap="none">
                <a:spAutoFit/>
              </a:bodyPr>
              <a:lstStyle/>
              <a:p>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oMath>
                </a14:m>
                <a:r>
                  <a:rPr lang="en-US" altLang="zh-CN" sz="2400" dirty="0" smtClean="0">
                    <a:solidFill>
                      <a:srgbClr val="000000"/>
                    </a:solidFill>
                  </a:rPr>
                  <a:t> m/s</a:t>
                </a:r>
                <a:endParaRPr lang="zh-CN" altLang="en-US" dirty="0"/>
              </a:p>
            </p:txBody>
          </p:sp>
        </mc:Choice>
        <mc:Fallback>
          <p:sp>
            <p:nvSpPr>
              <p:cNvPr id="6" name="矩形 5"/>
              <p:cNvSpPr>
                <a:spLocks noRot="1" noChangeAspect="1" noMove="1" noResize="1" noEditPoints="1" noAdjustHandles="1" noChangeArrowheads="1" noChangeShapeType="1" noTextEdit="1"/>
              </p:cNvSpPr>
              <p:nvPr/>
            </p:nvSpPr>
            <p:spPr>
              <a:xfrm>
                <a:off x="1221627" y="3111151"/>
                <a:ext cx="1109727" cy="497637"/>
              </a:xfrm>
              <a:prstGeom prst="rect">
                <a:avLst/>
              </a:prstGeom>
              <a:blipFill rotWithShape="1">
                <a:blip r:embed="rId4"/>
                <a:stretch>
                  <a:fillRect l="-47" t="-57" r="24" b="17"/>
                </a:stretch>
              </a:blipFill>
            </p:spPr>
            <p:txBody>
              <a:bodyPr/>
              <a:lstStyle/>
              <a:p>
                <a:r>
                  <a:rPr lang="zh-CN" altLang="en-US">
                    <a:noFill/>
                  </a:rPr>
                  <a:t> </a:t>
                </a:r>
              </a:p>
            </p:txBody>
          </p:sp>
        </mc:Fallback>
      </mc:AlternateContent>
      <p:pic>
        <p:nvPicPr>
          <p:cNvPr id="7" name="24解析.eps" descr="id:2147491694;FounderCES"/>
          <p:cNvPicPr/>
          <p:nvPr/>
        </p:nvPicPr>
        <p:blipFill>
          <a:blip r:embed="rId5"/>
          <a:stretch>
            <a:fillRect/>
          </a:stretch>
        </p:blipFill>
        <p:spPr>
          <a:xfrm>
            <a:off x="406574" y="3876607"/>
            <a:ext cx="764309" cy="27247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位移与时间的关系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各物理量的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558.jpg" descr="id:2147493068;FounderCES"/>
          <p:cNvPicPr/>
          <p:nvPr/>
        </p:nvPicPr>
        <p:blipFill>
          <a:blip r:embed="rId1"/>
          <a:stretch>
            <a:fillRect/>
          </a:stretch>
        </p:blipFill>
        <p:spPr>
          <a:xfrm>
            <a:off x="3015224" y="2060848"/>
            <a:ext cx="6177107" cy="144016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1"/>
              <p:cNvSpPr txBox="1"/>
              <p:nvPr/>
            </p:nvSpPr>
            <p:spPr bwMode="auto">
              <a:xfrm>
                <a:off x="360854" y="3824201"/>
                <a:ext cx="11485848" cy="1552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i="1" dirty="0" smtClean="0">
                    <a:solidFill>
                      <a:srgbClr val="000000"/>
                    </a:solidFill>
                    <a:latin typeface="Times New Roman" panose="02020603050405020304" pitchFamily="18" charset="0"/>
                    <a:ea typeface="宋体" panose="02010600030101010101" pitchFamily="2" charset="-122"/>
                  </a:rPr>
                  <a:t>           t</a:t>
                </a:r>
                <a:r>
                  <a:rPr lang="en-US" altLang="zh-CN" b="1" baseline="-25000" dirty="0" smtClean="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t</a:t>
                </a:r>
                <a:r>
                  <a:rPr lang="en-US" altLang="zh-CN" b="1" baseline="-25000"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时间内小球的位移为</a:t>
                </a:r>
                <a:r>
                  <a:rPr lang="en-US" altLang="zh-CN" b="1" dirty="0">
                    <a:solidFill>
                      <a:srgbClr val="000000"/>
                    </a:solidFill>
                    <a:latin typeface="Times New Roman" panose="02020603050405020304" pitchFamily="18" charset="0"/>
                    <a:ea typeface="宋体" panose="02010600030101010101" pitchFamily="2" charset="-122"/>
                  </a:rPr>
                  <a:t>0</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rPr>
                  <a:t>0</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t</a:t>
                </a:r>
                <a:r>
                  <a:rPr lang="en-US" altLang="zh-CN" b="1" baseline="-25000"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时间内小球的位移等于</a:t>
                </a:r>
                <a:r>
                  <a:rPr lang="en-US" altLang="zh-CN" b="1" dirty="0">
                    <a:solidFill>
                      <a:srgbClr val="000000"/>
                    </a:solidFill>
                    <a:latin typeface="Times New Roman" panose="02020603050405020304" pitchFamily="18" charset="0"/>
                    <a:ea typeface="宋体" panose="02010600030101010101" pitchFamily="2" charset="-122"/>
                  </a:rPr>
                  <a:t>0</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t</a:t>
                </a:r>
                <a:r>
                  <a:rPr lang="en-US" altLang="zh-CN" b="1" baseline="-25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时间内小球的位移</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rPr>
                  <a:t>x</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rPr>
                  <a:t>0</a:t>
                </a:r>
                <a:r>
                  <a:rPr lang="en-US" altLang="zh-CN" b="1" i="1" dirty="0">
                    <a:solidFill>
                      <a:srgbClr val="000000"/>
                    </a:solidFill>
                    <a:latin typeface="Times New Roman" panose="02020603050405020304" pitchFamily="18" charset="0"/>
                    <a:ea typeface="宋体" panose="02010600030101010101" pitchFamily="2" charset="-122"/>
                  </a:rPr>
                  <a:t>t</a:t>
                </a:r>
                <a:r>
                  <a:rPr lang="en-US" altLang="zh-CN" b="1" baseline="-25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0</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t</a:t>
                </a:r>
                <a:r>
                  <a:rPr lang="en-US" altLang="zh-CN" b="1" baseline="-25000"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时间内小球的平均速度大小</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sSub>
                          <m:sSubPr>
                            <m:ctrlPr>
                              <a:rPr lang="zh-CN" altLang="zh-CN" b="1" i="1">
                                <a:solidFill>
                                  <a:srgbClr val="000000"/>
                                </a:solidFill>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den>
                    </m:f>
                  </m:oMath>
                </a14:m>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
                          <m:dPr>
                            <m:ctrlPr>
                              <a:rPr lang="zh-CN" altLang="zh-CN" b="1" i="1">
                                <a:solidFill>
                                  <a:srgbClr val="000000"/>
                                </a:solidFill>
                                <a:latin typeface="Cambria Math" panose="02040503050406030204" pitchFamily="18" charset="0"/>
                                <a:ea typeface="Cambria Math" panose="020405030504060302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i="1">
                                <a:solidFill>
                                  <a:srgbClr val="000000"/>
                                </a:solidFill>
                                <a:latin typeface="Cambria Math" panose="02040503050406030204" pitchFamily="18" charset="0"/>
                                <a:ea typeface="宋体" panose="02010600030101010101" pitchFamily="2" charset="-122"/>
                              </a:rPr>
                              <m:t>−</m:t>
                            </m:r>
                            <m:rad>
                              <m:radPr>
                                <m:degHide m:val="on"/>
                                <m:ctrlPr>
                                  <a:rPr lang="zh-CN" altLang="zh-CN" b="1" i="1">
                                    <a:solidFill>
                                      <a:srgbClr val="000000"/>
                                    </a:solidFill>
                                    <a:latin typeface="Cambria Math" panose="02040503050406030204" pitchFamily="18" charset="0"/>
                                    <a:ea typeface="Cambria Math" panose="020405030504060302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e>
                        </m: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m:t>
                        </m:r>
                      </m:den>
                    </m:f>
                  </m:oMath>
                </a14:m>
                <a:r>
                  <a:rPr lang="en-US" altLang="zh-CN" b="1" dirty="0" smtClean="0">
                    <a:solidFill>
                      <a:srgbClr val="000000"/>
                    </a:solidFill>
                    <a:latin typeface="Times New Roman" panose="02020603050405020304" pitchFamily="18" charset="0"/>
                    <a:ea typeface="宋体" panose="02010600030101010101" pitchFamily="2" charset="-122"/>
                  </a:rPr>
                  <a:t> m/s</a:t>
                </a:r>
                <a:r>
                  <a:rPr lang="en-US" altLang="zh-CN" b="1" dirty="0">
                    <a:solidFill>
                      <a:srgbClr val="000000"/>
                    </a:solidFill>
                    <a:latin typeface="宋体" panose="02010600030101010101" pitchFamily="2" charset="-122"/>
                    <a:cs typeface="Times New Roman" panose="02020603050405020304" pitchFamily="18" charset="0"/>
                  </a:rPr>
                  <a:t>.</a:t>
                </a:r>
                <a:endParaRPr lang="zh-CN" altLang="en-US" dirty="0"/>
              </a:p>
            </p:txBody>
          </p:sp>
        </mc:Choice>
        <mc:Fallback>
          <p:sp>
            <p:nvSpPr>
              <p:cNvPr id="9" name="内容占位符 1"/>
              <p:cNvSpPr txBox="1">
                <a:spLocks noRot="1" noChangeAspect="1" noMove="1" noResize="1" noEditPoints="1" noAdjustHandles="1" noChangeArrowheads="1" noChangeShapeType="1" noTextEdit="1"/>
              </p:cNvSpPr>
              <p:nvPr/>
            </p:nvSpPr>
            <p:spPr bwMode="auto">
              <a:xfrm>
                <a:off x="360854" y="3824201"/>
                <a:ext cx="11485848" cy="1552476"/>
              </a:xfrm>
              <a:prstGeom prst="rect">
                <a:avLst/>
              </a:prstGeom>
              <a:blipFill rotWithShape="1">
                <a:blip r:embed="rId1"/>
                <a:stretch>
                  <a:fillRect l="-2" t="-15" r="1" b="-653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时间内小球的平均速度大小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3142878" y="908720"/>
            <a:ext cx="5728539" cy="1847600"/>
          </a:xfrm>
          <a:prstGeom prst="rect">
            <a:avLst/>
          </a:prstGeom>
        </p:spPr>
      </p:pic>
      <p:sp>
        <p:nvSpPr>
          <p:cNvPr id="5" name="矩形 4"/>
          <p:cNvSpPr/>
          <p:nvPr/>
        </p:nvSpPr>
        <p:spPr>
          <a:xfrm>
            <a:off x="2926854" y="2700661"/>
            <a:ext cx="4810292" cy="576248"/>
          </a:xfrm>
          <a:prstGeom prst="rect">
            <a:avLst/>
          </a:prstGeom>
        </p:spPr>
        <p:txBody>
          <a:bodyPr wrap="none">
            <a:spAutoFit/>
          </a:bodyPr>
          <a:lstStyle/>
          <a:p>
            <a:pPr indent="1529715" algn="ct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pic>
        <p:nvPicPr>
          <p:cNvPr id="6" name="24答案.eps" descr="id:2147491722;FounderCES"/>
          <p:cNvPicPr/>
          <p:nvPr/>
        </p:nvPicPr>
        <p:blipFill>
          <a:blip r:embed="rId3"/>
          <a:stretch>
            <a:fillRect/>
          </a:stretch>
        </p:blipFill>
        <p:spPr>
          <a:xfrm>
            <a:off x="406574" y="3212976"/>
            <a:ext cx="764309" cy="272473"/>
          </a:xfrm>
          <a:prstGeom prst="rect">
            <a:avLst/>
          </a:prstGeom>
        </p:spPr>
      </p:pic>
      <p:pic>
        <p:nvPicPr>
          <p:cNvPr id="7" name="24解析.eps" descr="id:2147491694;FounderCES"/>
          <p:cNvPicPr/>
          <p:nvPr/>
        </p:nvPicPr>
        <p:blipFill>
          <a:blip r:embed="rId4"/>
          <a:stretch>
            <a:fillRect/>
          </a:stretch>
        </p:blipFill>
        <p:spPr>
          <a:xfrm>
            <a:off x="406574" y="4077072"/>
            <a:ext cx="764309" cy="272473"/>
          </a:xfrm>
          <a:prstGeom prst="rect">
            <a:avLst/>
          </a:prstGeom>
        </p:spPr>
      </p:pic>
      <mc:AlternateContent xmlns:mc="http://schemas.openxmlformats.org/markup-compatibility/2006">
        <mc:Choice xmlns:a14="http://schemas.microsoft.com/office/drawing/2010/main" Requires="a14">
          <p:sp>
            <p:nvSpPr>
              <p:cNvPr id="8" name="矩形 7"/>
              <p:cNvSpPr/>
              <p:nvPr/>
            </p:nvSpPr>
            <p:spPr>
              <a:xfrm>
                <a:off x="1254537" y="2966122"/>
                <a:ext cx="1749261" cy="723147"/>
              </a:xfrm>
              <a:prstGeom prst="rect">
                <a:avLst/>
              </a:prstGeom>
            </p:spPr>
            <p:txBody>
              <a:bodyPr wrap="none">
                <a:spAutoFit/>
              </a:bodyPr>
              <a:lstStyle/>
              <a:p>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𝟖</m:t>
                        </m:r>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𝟓</m:t>
                        </m:r>
                        <m:r>
                          <a:rPr lang="en-US" altLang="zh-CN" sz="2400" i="1">
                            <a:solidFill>
                              <a:srgbClr val="000000"/>
                            </a:solidFill>
                            <a:latin typeface="Cambria Math" panose="02040503050406030204" pitchFamily="18" charset="0"/>
                          </a:rPr>
                          <m:t>−</m:t>
                        </m:r>
                        <m:rad>
                          <m:radPr>
                            <m:degHide m:val="on"/>
                            <m:ctrlPr>
                              <a:rPr lang="zh-CN" altLang="zh-CN" sz="2400" i="1">
                                <a:solidFill>
                                  <a:srgbClr val="000000"/>
                                </a:solidFill>
                                <a:latin typeface="Cambria Math" panose="02040503050406030204" pitchFamily="18" charset="0"/>
                                <a:ea typeface="Cambria Math" panose="020405030504060302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r>
                          <m:rPr>
                            <m:nor/>
                          </m:rPr>
                          <a:rPr lang="en-US" altLang="zh-CN" sz="2400">
                            <a:solidFill>
                              <a:srgbClr val="000000"/>
                            </a:solidFill>
                            <a:latin typeface="宋体" panose="02010600030101010101" pitchFamily="2" charset="-122"/>
                            <a:cs typeface="Times New Roman" panose="02020603050405020304" pitchFamily="18" charset="0"/>
                          </a:rPr>
                          <m:t>)</m:t>
                        </m:r>
                      </m:num>
                      <m:den>
                        <m:r>
                          <a:rPr lang="en-US" altLang="zh-CN" sz="2400" i="1">
                            <a:solidFill>
                              <a:srgbClr val="000000"/>
                            </a:solidFill>
                            <a:latin typeface="Cambria Math" panose="02040503050406030204" pitchFamily="18" charset="0"/>
                            <a:cs typeface="Times New Roman" panose="02020603050405020304" pitchFamily="18" charset="0"/>
                          </a:rPr>
                          <m:t>𝟐𝟑</m:t>
                        </m:r>
                      </m:den>
                    </m:f>
                  </m:oMath>
                </a14:m>
                <a:r>
                  <a:rPr lang="en-US" altLang="zh-CN" sz="2400" dirty="0" smtClean="0">
                    <a:solidFill>
                      <a:srgbClr val="000000"/>
                    </a:solidFill>
                  </a:rPr>
                  <a:t> m/s</a:t>
                </a:r>
                <a:endParaRPr lang="zh-CN" altLang="en-US" dirty="0"/>
              </a:p>
            </p:txBody>
          </p:sp>
        </mc:Choice>
        <mc:Fallback>
          <p:sp>
            <p:nvSpPr>
              <p:cNvPr id="8" name="矩形 7"/>
              <p:cNvSpPr>
                <a:spLocks noRot="1" noChangeAspect="1" noMove="1" noResize="1" noEditPoints="1" noAdjustHandles="1" noChangeArrowheads="1" noChangeShapeType="1" noTextEdit="1"/>
              </p:cNvSpPr>
              <p:nvPr/>
            </p:nvSpPr>
            <p:spPr>
              <a:xfrm>
                <a:off x="1254537" y="2966122"/>
                <a:ext cx="1749261" cy="723147"/>
              </a:xfrm>
              <a:prstGeom prst="rect">
                <a:avLst/>
              </a:prstGeom>
              <a:blipFill rotWithShape="1">
                <a:blip r:embed="rId5"/>
                <a:stretch>
                  <a:fillRect l="-24" t="-5" r="14" b="77"/>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565626"/>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公式的理解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00075"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适用于匀变速直线运动，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均是矢量，应用时必须选取统一的正方向，一般选初速度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的方向为正方向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匀加速直线运动，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取正值；匀减速直线运动，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取负值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，表示位移的方向与规定的正方向相同；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，表示位移的方向与规定的正方向相反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两种特殊形式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，物体做匀速直线运动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，物体做初速度为零的匀变速直线运动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565626"/>
              </a:xfrm>
              <a:blipFill rotWithShape="1">
                <a:blip r:embed="rId1"/>
                <a:stretch>
                  <a:fillRect l="-2" t="-11" r="1" b="9"/>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3192" y="908720"/>
            <a:ext cx="1308841" cy="346592"/>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231590"/>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速度</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与位移的关系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公式的推导</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𝒂𝒕</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mr>
                        </m:m>
                      </m:e>
                    </m:d>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ax</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231590"/>
              </a:xfrm>
              <a:blipFill rotWithShape="1">
                <a:blip r:embed="rId2"/>
                <a:stretch>
                  <a:fillRect l="-2" t="-19" r="1" b="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矩形 9"/>
              <p:cNvSpPr/>
              <p:nvPr/>
            </p:nvSpPr>
            <p:spPr>
              <a:xfrm>
                <a:off x="2494806" y="2276872"/>
                <a:ext cx="1175322" cy="1020023"/>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m>
                        <m:mPr>
                          <m:mcs>
                            <m:mc>
                              <m:mcPr>
                                <m:count m:val="1"/>
                                <m:mcJc m:val="center"/>
                              </m:mcPr>
                            </m:mc>
                          </m:mcs>
                          <m:ctrlPr>
                            <a:rPr lang="zh-CN" altLang="en-US" sz="2400" i="1" smtClean="0">
                              <a:solidFill>
                                <a:schemeClr val="tx1"/>
                              </a:solidFill>
                              <a:latin typeface="Cambria Math" panose="02040503050406030204" pitchFamily="18" charset="0"/>
                            </a:rPr>
                          </m:ctrlPr>
                        </m:mPr>
                        <m:mr>
                          <m:e>
                            <m:groupChr>
                              <m:groupChrPr>
                                <m:chr m:val="→"/>
                                <m:vertJc m:val="bot"/>
                                <m:ctrlPr>
                                  <a:rPr lang="zh-CN" altLang="en-US" sz="2400" i="1">
                                    <a:solidFill>
                                      <a:schemeClr val="tx1"/>
                                    </a:solidFill>
                                    <a:latin typeface="Cambria Math" panose="02040503050406030204" pitchFamily="18" charset="0"/>
                                  </a:rPr>
                                </m:ctrlPr>
                              </m:groupChrPr>
                              <m:e>
                                <m:r>
                                  <m:rPr>
                                    <m:brk m:alnAt="2"/>
                                  </m:rPr>
                                  <a:rPr lang="en-US" altLang="zh-CN" sz="2400" b="1" i="1" smtClean="0">
                                    <a:solidFill>
                                      <a:schemeClr val="tx1"/>
                                    </a:solidFill>
                                    <a:latin typeface="Cambria Math" panose="02040503050406030204" pitchFamily="18" charset="0"/>
                                  </a:rPr>
                                  <m:t> </m:t>
                                </m:r>
                                <m:r>
                                  <a:rPr lang="en-US" altLang="zh-CN" sz="2400" b="1" i="1" smtClean="0">
                                    <a:solidFill>
                                      <a:schemeClr val="tx1"/>
                                    </a:solidFill>
                                    <a:latin typeface="Cambria Math" panose="02040503050406030204" pitchFamily="18" charset="0"/>
                                  </a:rPr>
                                  <m:t>  </m:t>
                                </m:r>
                                <m:r>
                                  <m:rPr>
                                    <m:brk m:alnAt="2"/>
                                  </m:rPr>
                                  <a:rPr lang="zh-CN" altLang="en-US" sz="2400" b="1" i="1" smtClean="0">
                                    <a:solidFill>
                                      <a:schemeClr val="tx1"/>
                                    </a:solidFill>
                                    <a:latin typeface="Cambria Math" panose="02040503050406030204" pitchFamily="18" charset="0"/>
                                  </a:rPr>
                                  <m:t>两</m:t>
                                </m:r>
                                <m:r>
                                  <a:rPr lang="zh-CN" altLang="en-US" sz="2400" b="1" i="1" smtClean="0">
                                    <a:solidFill>
                                      <a:schemeClr val="tx1"/>
                                    </a:solidFill>
                                    <a:latin typeface="Cambria Math" panose="02040503050406030204" pitchFamily="18" charset="0"/>
                                  </a:rPr>
                                  <m:t>式</m:t>
                                </m:r>
                                <m:r>
                                  <m:rPr>
                                    <m:brk m:alnAt="2"/>
                                  </m:rPr>
                                  <a:rPr lang="en-US" altLang="zh-CN" sz="2400" b="1" i="1" smtClean="0">
                                    <a:solidFill>
                                      <a:schemeClr val="tx1"/>
                                    </a:solidFill>
                                    <a:latin typeface="Cambria Math" panose="02040503050406030204" pitchFamily="18" charset="0"/>
                                  </a:rPr>
                                  <m:t> </m:t>
                                </m:r>
                                <m:r>
                                  <a:rPr lang="en-US" altLang="zh-CN" sz="2400" b="1" i="1" smtClean="0">
                                    <a:solidFill>
                                      <a:schemeClr val="tx1"/>
                                    </a:solidFill>
                                    <a:latin typeface="Cambria Math" panose="02040503050406030204" pitchFamily="18" charset="0"/>
                                  </a:rPr>
                                  <m:t>  </m:t>
                                </m:r>
                              </m:e>
                            </m:groupChr>
                          </m:e>
                        </m:mr>
                        <m:mr>
                          <m:e>
                            <m:r>
                              <a:rPr lang="zh-CN" altLang="en-US" sz="2400" b="1" i="1" smtClean="0">
                                <a:solidFill>
                                  <a:schemeClr val="tx1"/>
                                </a:solidFill>
                                <a:latin typeface="Cambria Math" panose="02040503050406030204" pitchFamily="18" charset="0"/>
                              </a:rPr>
                              <m:t>消去</m:t>
                            </m:r>
                            <m:r>
                              <a:rPr lang="en-US" altLang="zh-CN" sz="2400" i="1">
                                <a:solidFill>
                                  <a:srgbClr val="000000"/>
                                </a:solidFill>
                                <a:latin typeface="Cambria Math" panose="02040503050406030204" pitchFamily="18" charset="0"/>
                                <a:cs typeface="Times New Roman" panose="02020603050405020304" pitchFamily="18" charset="0"/>
                              </a:rPr>
                              <m:t>𝒕</m:t>
                            </m:r>
                          </m:e>
                        </m:mr>
                      </m:m>
                    </m:oMath>
                  </m:oMathPara>
                </a14:m>
                <a:endParaRPr lang="zh-CN" altLang="en-US" sz="2400" dirty="0">
                  <a:solidFill>
                    <a:schemeClr val="tx1"/>
                  </a:solidFill>
                </a:endParaRPr>
              </a:p>
            </p:txBody>
          </p:sp>
        </mc:Choice>
        <mc:Fallback>
          <p:sp>
            <p:nvSpPr>
              <p:cNvPr id="10" name="矩形 9"/>
              <p:cNvSpPr>
                <a:spLocks noRot="1" noChangeAspect="1" noMove="1" noResize="1" noEditPoints="1" noAdjustHandles="1" noChangeArrowheads="1" noChangeShapeType="1" noTextEdit="1"/>
              </p:cNvSpPr>
              <p:nvPr/>
            </p:nvSpPr>
            <p:spPr>
              <a:xfrm>
                <a:off x="2494806" y="2276872"/>
                <a:ext cx="1175322" cy="1020023"/>
              </a:xfrm>
              <a:prstGeom prst="rect">
                <a:avLst/>
              </a:prstGeom>
              <a:blipFill rotWithShape="1">
                <a:blip r:embed="rId3"/>
                <a:stretch>
                  <a:fillRect l="-45" t="-39" r="39" b="60"/>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适用范围和物理意义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适用范围：仅适用于匀变速直线运动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各物理量的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fg460.jpg" descr="id:2147493082;FounderCES"/>
          <p:cNvPicPr/>
          <p:nvPr/>
        </p:nvPicPr>
        <p:blipFill>
          <a:blip r:embed="rId1"/>
          <a:stretch>
            <a:fillRect/>
          </a:stretch>
        </p:blipFill>
        <p:spPr>
          <a:xfrm>
            <a:off x="4367014" y="2348880"/>
            <a:ext cx="3977640" cy="217741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1414517"/>
                <a:ext cx="11485848" cy="3903633"/>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匀变速直线运动</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的位移与时间的关系式和速度与位移的关系式</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a:t>
                </a:r>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的理解</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均是矢量，应用公式解题时应先根据正方向明确它们的正负值，通常情况下选</a:t>
                </a:r>
                <a:r>
                  <a:rPr lang="en-US" altLang="zh-CN"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的方向为正方向</a:t>
                </a:r>
                <a:r>
                  <a:rPr lang="en-US" altLang="zh-CN"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时，公式简化为</a:t>
                </a:r>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，表示初速度为零的匀加速直线运动位移与时间的关系</a:t>
                </a:r>
                <a:r>
                  <a:rPr lang="en-US" altLang="zh-CN"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1414517"/>
                <a:ext cx="11485848" cy="3903633"/>
              </a:xfrm>
              <a:blipFill rotWithShape="1">
                <a:blip r:embed="rId1"/>
                <a:stretch>
                  <a:fillRect l="-2" t="-10" r="1" b="1"/>
                </a:stretch>
              </a:blipFill>
            </p:spPr>
            <p:txBody>
              <a:bodyPr/>
              <a:lstStyle/>
              <a:p>
                <a:r>
                  <a:rPr lang="zh-CN" altLang="en-US">
                    <a:noFill/>
                  </a:rPr>
                  <a:t> </a:t>
                </a:r>
              </a:p>
            </p:txBody>
          </p:sp>
        </mc:Fallback>
      </mc:AlternateContent>
      <p:pic>
        <p:nvPicPr>
          <p:cNvPr id="4" name="24要点破.eps" descr="id:2147491651;FounderCES"/>
          <p:cNvPicPr/>
          <p:nvPr/>
        </p:nvPicPr>
        <p:blipFill>
          <a:blip r:embed="rId2"/>
          <a:stretch>
            <a:fillRect/>
          </a:stretch>
        </p:blipFill>
        <p:spPr>
          <a:xfrm>
            <a:off x="2134766" y="739720"/>
            <a:ext cx="7628890" cy="659130"/>
          </a:xfrm>
          <a:prstGeom prst="rect">
            <a:avLst/>
          </a:prstGeom>
        </p:spPr>
      </p:pic>
      <p:pic>
        <p:nvPicPr>
          <p:cNvPr id="9" name="图片 8"/>
          <p:cNvPicPr>
            <a:picLocks noChangeAspect="1"/>
          </p:cNvPicPr>
          <p:nvPr/>
        </p:nvPicPr>
        <p:blipFill>
          <a:blip r:embed="rId3"/>
          <a:stretch>
            <a:fillRect/>
          </a:stretch>
        </p:blipFill>
        <p:spPr>
          <a:xfrm>
            <a:off x="374259" y="1567519"/>
            <a:ext cx="959793" cy="33770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385140"/>
              </a:xfrm>
            </p:spPr>
            <p:txBody>
              <a:bodyPr/>
              <a:lstStyle/>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ax</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的理解</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均是矢量，应用公式解题时应先根据正方向明确它们的正负值，通常情况下选</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的方向为正方向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时，公式简化为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时，公式简化为－</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ax</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385140"/>
              </a:xfrm>
              <a:blipFill rotWithShape="1">
                <a:blip r:embed="rId1"/>
                <a:stretch>
                  <a:fillRect l="-2" t="-1304" r="1" b="3"/>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7843</Words>
  <Application>WPS 演示</Application>
  <PresentationFormat>自定义</PresentationFormat>
  <Paragraphs>362</Paragraphs>
  <Slides>40</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40</vt:i4>
      </vt:variant>
    </vt:vector>
  </HeadingPairs>
  <TitlesOfParts>
    <vt:vector size="53" baseType="lpstr">
      <vt:lpstr>Arial</vt:lpstr>
      <vt:lpstr>宋体</vt:lpstr>
      <vt:lpstr>Wingdings</vt:lpstr>
      <vt:lpstr>Times New Roman</vt:lpstr>
      <vt:lpstr>楷体</vt:lpstr>
      <vt:lpstr>微软雅黑</vt:lpstr>
      <vt:lpstr>黑体</vt:lpstr>
      <vt:lpstr>Book Antiqua</vt:lpstr>
      <vt:lpstr>Cambria Math</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427</cp:revision>
  <dcterms:created xsi:type="dcterms:W3CDTF">2020-11-06T05:24:00Z</dcterms:created>
  <dcterms:modified xsi:type="dcterms:W3CDTF">2025-06-18T03:13:02Z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E185D5ADF39E49F996855316C08DAB21_12</vt:lpwstr>
  </property>
</Properties>
</file>